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85" r:id="rId4"/>
  </p:sldMasterIdLst>
  <p:notesMasterIdLst>
    <p:notesMasterId r:id="rId56"/>
  </p:notesMasterIdLst>
  <p:handoutMasterIdLst>
    <p:handoutMasterId r:id="rId57"/>
  </p:handoutMasterIdLst>
  <p:sldIdLst>
    <p:sldId id="260" r:id="rId5"/>
    <p:sldId id="290" r:id="rId6"/>
    <p:sldId id="268" r:id="rId7"/>
    <p:sldId id="289" r:id="rId8"/>
    <p:sldId id="291" r:id="rId9"/>
    <p:sldId id="267" r:id="rId10"/>
    <p:sldId id="269" r:id="rId11"/>
    <p:sldId id="270" r:id="rId12"/>
    <p:sldId id="274" r:id="rId13"/>
    <p:sldId id="275" r:id="rId14"/>
    <p:sldId id="276" r:id="rId15"/>
    <p:sldId id="271" r:id="rId16"/>
    <p:sldId id="272" r:id="rId17"/>
    <p:sldId id="273" r:id="rId18"/>
    <p:sldId id="278" r:id="rId19"/>
    <p:sldId id="283" r:id="rId20"/>
    <p:sldId id="284" r:id="rId21"/>
    <p:sldId id="282" r:id="rId22"/>
    <p:sldId id="285" r:id="rId23"/>
    <p:sldId id="286" r:id="rId24"/>
    <p:sldId id="287" r:id="rId25"/>
    <p:sldId id="288" r:id="rId26"/>
    <p:sldId id="340" r:id="rId27"/>
    <p:sldId id="281" r:id="rId28"/>
    <p:sldId id="280" r:id="rId29"/>
    <p:sldId id="279" r:id="rId30"/>
    <p:sldId id="339" r:id="rId31"/>
    <p:sldId id="277" r:id="rId32"/>
    <p:sldId id="318" r:id="rId33"/>
    <p:sldId id="293" r:id="rId34"/>
    <p:sldId id="294" r:id="rId35"/>
    <p:sldId id="295" r:id="rId36"/>
    <p:sldId id="300" r:id="rId37"/>
    <p:sldId id="296" r:id="rId38"/>
    <p:sldId id="297" r:id="rId39"/>
    <p:sldId id="298" r:id="rId40"/>
    <p:sldId id="299" r:id="rId41"/>
    <p:sldId id="301" r:id="rId42"/>
    <p:sldId id="341" r:id="rId43"/>
    <p:sldId id="302" r:id="rId44"/>
    <p:sldId id="303" r:id="rId45"/>
    <p:sldId id="304" r:id="rId46"/>
    <p:sldId id="305" r:id="rId47"/>
    <p:sldId id="306" r:id="rId48"/>
    <p:sldId id="307" r:id="rId49"/>
    <p:sldId id="308" r:id="rId50"/>
    <p:sldId id="342" r:id="rId51"/>
    <p:sldId id="319" r:id="rId52"/>
    <p:sldId id="309" r:id="rId53"/>
    <p:sldId id="310" r:id="rId54"/>
    <p:sldId id="256" r:id="rId55"/>
  </p:sldIdLst>
  <p:sldSz cx="9144000" cy="6858000" type="screen4x3"/>
  <p:notesSz cx="6797675" cy="9926638"/>
  <p:defaultTextStyle>
    <a:defPPr>
      <a:defRPr lang="ru-RU"/>
    </a:defPPr>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B2B2B2"/>
    <a:srgbClr val="808080"/>
    <a:srgbClr val="FFCC00"/>
    <a:srgbClr val="CC9900"/>
    <a:srgbClr val="FFFF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0"/>
    <p:restoredTop sz="72174"/>
  </p:normalViewPr>
  <p:slideViewPr>
    <p:cSldViewPr showGuides="1">
      <p:cViewPr varScale="1">
        <p:scale>
          <a:sx n="53" d="100"/>
          <a:sy n="53" d="100"/>
        </p:scale>
        <p:origin x="196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lnSpc>
                <a:spcPct val="100000"/>
              </a:lnSpc>
              <a:spcBef>
                <a:spcPct val="0"/>
              </a:spcBef>
              <a:defRPr sz="1200">
                <a:latin typeface="Times New Roman" panose="02020603050405020304" pitchFamily="18"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195"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lnSpc>
                <a:spcPct val="100000"/>
              </a:lnSpc>
              <a:spcBef>
                <a:spcPct val="0"/>
              </a:spcBef>
              <a:defRPr sz="1200">
                <a:latin typeface="Times New Roman" panose="02020603050405020304" pitchFamily="18"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196"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lnSpc>
                <a:spcPct val="100000"/>
              </a:lnSpc>
              <a:spcBef>
                <a:spcPct val="0"/>
              </a:spcBef>
              <a:defRPr sz="1200">
                <a:latin typeface="Times New Roman" panose="02020603050405020304" pitchFamily="18"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197"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lnSpc>
                <a:spcPct val="100000"/>
              </a:lnSpc>
              <a:spcBef>
                <a:spcPct val="0"/>
              </a:spcBef>
              <a:defRPr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E1BBAA0-8C89-47D3-A400-BC2E6EB8E120}" type="slidenum">
              <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rPr>
              <a:t>‹#›</a:t>
            </a:fld>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lnSpc>
                <a:spcPct val="100000"/>
              </a:lnSpc>
              <a:spcBef>
                <a:spcPct val="0"/>
              </a:spcBef>
              <a:defRPr sz="1200">
                <a:latin typeface="Times New Roman" panose="02020603050405020304" pitchFamily="18"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099"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lnSpc>
                <a:spcPct val="100000"/>
              </a:lnSpc>
              <a:spcBef>
                <a:spcPct val="0"/>
              </a:spcBef>
              <a:defRPr sz="1200">
                <a:latin typeface="Times New Roman" panose="02020603050405020304" pitchFamily="18"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172" name="Rectangle 4"/>
          <p:cNvSpPr>
            <a:spLocks noGrp="1" noRot="1" noChangeAspect="1" noTextEdit="1"/>
          </p:cNvSpPr>
          <p:nvPr>
            <p:ph type="sldImg" idx="2"/>
          </p:nvPr>
        </p:nvSpPr>
        <p:spPr>
          <a:xfrm>
            <a:off x="915988" y="744538"/>
            <a:ext cx="4965700" cy="3722687"/>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lnSpc>
                <a:spcPct val="100000"/>
              </a:lnSpc>
              <a:spcBef>
                <a:spcPct val="0"/>
              </a:spcBef>
              <a:defRPr sz="1200">
                <a:latin typeface="Times New Roman" panose="02020603050405020304" pitchFamily="18"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103"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lnSpc>
                <a:spcPct val="100000"/>
              </a:lnSpc>
              <a:spcBef>
                <a:spcPct val="0"/>
              </a:spcBef>
              <a:defRPr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D1A4D0A-7D9C-4382-9F14-16C0B2B4FB39}" type="slidenum">
              <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rPr>
              <a:t>‹#›</a:t>
            </a:fld>
            <a:endParaRPr kumimoji="0" lang="ru-RU" altLang="ru-RU"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xfrm>
            <a:off x="917575" y="744538"/>
            <a:ext cx="4962525" cy="3722687"/>
          </a:xfrm>
        </p:spPr>
      </p:sp>
      <p:sp>
        <p:nvSpPr>
          <p:cNvPr id="10243" name="Заметки 2"/>
          <p:cNvSpPr>
            <a:spLocks noGrp="1"/>
          </p:cNvSpPr>
          <p:nvPr>
            <p:ph type="body" idx="1"/>
          </p:nvPr>
        </p:nvSpPr>
        <p:spPr/>
        <p:txBody>
          <a:bodyPr wrap="square" lIns="91440" tIns="45720" rIns="91440" bIns="45720" anchor="t"/>
          <a:lstStyle/>
          <a:p>
            <a:pPr lvl="0"/>
            <a:endParaRPr dirty="0"/>
          </a:p>
        </p:txBody>
      </p:sp>
      <p:sp>
        <p:nvSpPr>
          <p:cNvPr id="10244"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buNone/>
            </a:pPr>
            <a:fld id="{9A0DB2DC-4C9A-4742-B13C-FB6460FD3503}" type="slidenum">
              <a:rPr lang="ru-RU" altLang="ru-RU" sz="1200" dirty="0">
                <a:latin typeface="Times New Roman" panose="02020603050405020304" pitchFamily="18" charset="0"/>
              </a:rPr>
              <a:t>1</a:t>
            </a:fld>
            <a:endParaRPr lang="ru-RU" altLang="ru-RU" sz="1200"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a:xfrm>
            <a:off x="917575" y="744538"/>
            <a:ext cx="4962525" cy="3722687"/>
          </a:xfrm>
        </p:spPr>
      </p:sp>
      <p:sp>
        <p:nvSpPr>
          <p:cNvPr id="22531" name="Заметки 2"/>
          <p:cNvSpPr>
            <a:spLocks noGrp="1"/>
          </p:cNvSpPr>
          <p:nvPr>
            <p:ph type="body" idx="1"/>
          </p:nvPr>
        </p:nvSpPr>
        <p:spPr/>
        <p:txBody>
          <a:bodyPr wrap="square" lIns="91440" tIns="45720" rIns="91440" bIns="45720" anchor="t"/>
          <a:lstStyle/>
          <a:p>
            <a:pPr lvl="0"/>
            <a:r>
              <a:rPr lang="ru-RU" altLang="ru-RU" dirty="0"/>
              <a:t>Система межведомственного электронного взаимодействия,</a:t>
            </a:r>
          </a:p>
          <a:p>
            <a:pPr lvl="0"/>
            <a:endParaRPr lang="ru-RU" altLang="ru-RU" dirty="0"/>
          </a:p>
          <a:p>
            <a:pPr lvl="0"/>
            <a:r>
              <a:rPr lang="ru-RU" altLang="ru-RU" dirty="0"/>
              <a:t>подтверждение приёма-передачи структурной единицы информации.</a:t>
            </a:r>
          </a:p>
          <a:p>
            <a:pPr lvl="0"/>
            <a:endParaRPr lang="ru-RU" altLang="ru-RU" dirty="0"/>
          </a:p>
        </p:txBody>
      </p:sp>
      <p:sp>
        <p:nvSpPr>
          <p:cNvPr id="22532"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10</a:t>
            </a:fld>
            <a:endParaRPr lang="ru-RU" altLang="ru-RU" sz="1200"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dirty="0" smtClean="0"/>
              <a:t>???</a:t>
            </a:r>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dirty="0" smtClean="0"/>
              <a:t>???</a:t>
            </a:r>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a:xfrm>
            <a:off x="917575" y="744538"/>
            <a:ext cx="4962525" cy="3722687"/>
          </a:xfrm>
        </p:spPr>
      </p:sp>
      <p:sp>
        <p:nvSpPr>
          <p:cNvPr id="26627" name="Заметки 2"/>
          <p:cNvSpPr>
            <a:spLocks noGrp="1"/>
          </p:cNvSpPr>
          <p:nvPr>
            <p:ph type="body" idx="1"/>
          </p:nvPr>
        </p:nvSpPr>
        <p:spPr/>
        <p:txBody>
          <a:bodyPr wrap="square" lIns="91440" tIns="45720" rIns="91440" bIns="45720" anchor="t"/>
          <a:lstStyle/>
          <a:p>
            <a:pPr lvl="0"/>
            <a:endParaRPr lang="ru-RU" altLang="ru-RU" dirty="0"/>
          </a:p>
        </p:txBody>
      </p:sp>
      <p:sp>
        <p:nvSpPr>
          <p:cNvPr id="26628"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13</a:t>
            </a:fld>
            <a:endParaRPr lang="ru-RU" altLang="ru-RU" sz="1200" dirty="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a:xfrm>
            <a:off x="917575" y="744538"/>
            <a:ext cx="4962525" cy="3722687"/>
          </a:xfrm>
        </p:spPr>
      </p:sp>
      <p:sp>
        <p:nvSpPr>
          <p:cNvPr id="28675" name="Заметки 2"/>
          <p:cNvSpPr>
            <a:spLocks noGrp="1"/>
          </p:cNvSpPr>
          <p:nvPr>
            <p:ph type="body" idx="1"/>
          </p:nvPr>
        </p:nvSpPr>
        <p:spPr/>
        <p:txBody>
          <a:bodyPr wrap="square" lIns="91440" tIns="45720" rIns="91440" bIns="45720" anchor="t"/>
          <a:lstStyle/>
          <a:p>
            <a:pPr lvl="0" eaLnBrk="1" hangingPunct="1">
              <a:lnSpc>
                <a:spcPct val="80000"/>
              </a:lnSpc>
              <a:spcBef>
                <a:spcPct val="20000"/>
              </a:spcBef>
              <a:buClr>
                <a:srgbClr val="CC0000"/>
              </a:buClr>
              <a:buSzPct val="60000"/>
              <a:buFont typeface="Wingdings" panose="05000000000000000000" pitchFamily="2" charset="2"/>
              <a:buNone/>
            </a:pPr>
            <a:r>
              <a:rPr lang="ru-RU" altLang="ru-RU" sz="1800" dirty="0"/>
              <a:t>В БГУ информация о начислении содержится в документе «</a:t>
            </a:r>
            <a:r>
              <a:rPr lang="ru-RU" altLang="ru-RU" sz="1800" b="1" dirty="0"/>
              <a:t>Квитанция на оплату</a:t>
            </a:r>
            <a:r>
              <a:rPr lang="ru-RU" altLang="ru-RU" sz="1800" dirty="0"/>
              <a:t>». </a:t>
            </a:r>
            <a:r>
              <a:rPr lang="ru-RU" altLang="ru-RU" sz="1600" dirty="0"/>
              <a:t>Именно этот документ отправляется в ГИС ГМП. </a:t>
            </a:r>
            <a:r>
              <a:rPr lang="ru-RU" altLang="ru-RU" dirty="0"/>
              <a:t>Для отправки документа «Квитанция на оплату», в документе обязательно должен быть заполнен идентификатор плательщика (единый или альтернативный), статус документа следует выбрать «Подготовлен». После успешной отправки документа, статус изменится на «На исполнении». * На слайде приведены формы документа «Квитанция на оплату» из БГУ ред 1 и  2 – как видно, функционал идентичен.</a:t>
            </a:r>
          </a:p>
          <a:p>
            <a:pPr lvl="0">
              <a:buChar char="•"/>
            </a:pPr>
            <a:endParaRPr lang="ru-RU" altLang="ru-RU" dirty="0"/>
          </a:p>
        </p:txBody>
      </p:sp>
      <p:sp>
        <p:nvSpPr>
          <p:cNvPr id="28676"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14</a:t>
            </a:fld>
            <a:endParaRPr lang="ru-RU" altLang="ru-RU" sz="1200"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xfrm>
            <a:off x="917575" y="744538"/>
            <a:ext cx="4962525" cy="3722687"/>
          </a:xfrm>
        </p:spPr>
      </p:sp>
      <p:sp>
        <p:nvSpPr>
          <p:cNvPr id="31747" name="Заметки 2"/>
          <p:cNvSpPr>
            <a:spLocks noGrp="1"/>
          </p:cNvSpPr>
          <p:nvPr>
            <p:ph type="body" idx="1"/>
          </p:nvPr>
        </p:nvSpPr>
        <p:spPr/>
        <p:txBody>
          <a:bodyPr wrap="square" lIns="91440" tIns="45720" rIns="91440" bIns="45720" anchor="t"/>
          <a:lstStyle/>
          <a:p>
            <a:pPr lvl="0" eaLnBrk="1" hangingPunct="1"/>
            <a:r>
              <a:rPr lang="ru-RU" altLang="ru-RU" dirty="0"/>
              <a:t>Рассмотрим как это происходит в программе 1С в 1 ред. При установке флага «Проверять всегда» проверка на возможность формирования идентификатора плательщика будет выполняться автоматически при перезаполнении нижней табличной части (по кнопке «Обновить» или изменении состава исходных документов). Ячейки, в которых обнаружилась проблема будут выделены красным цветом. В нашем случае ошибка в строке Плательщик, это означает что у плательщика не заполнены реквизиты для формирования идентификатора.  По кнопке «Сформировать квитанции» - квитанции будут сформированы, их статус будет «Подготовлен».</a:t>
            </a:r>
          </a:p>
          <a:p>
            <a:pPr lvl="0"/>
            <a:endParaRPr lang="ru-RU" altLang="ru-RU" dirty="0"/>
          </a:p>
        </p:txBody>
      </p:sp>
      <p:sp>
        <p:nvSpPr>
          <p:cNvPr id="31748"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16</a:t>
            </a:fld>
            <a:endParaRPr lang="ru-RU" altLang="ru-RU" sz="1200"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xfrm>
            <a:off x="917575" y="744538"/>
            <a:ext cx="4962525" cy="3722687"/>
          </a:xfrm>
        </p:spPr>
      </p:sp>
      <p:sp>
        <p:nvSpPr>
          <p:cNvPr id="33795" name="Заметки 2"/>
          <p:cNvSpPr>
            <a:spLocks noGrp="1"/>
          </p:cNvSpPr>
          <p:nvPr>
            <p:ph type="body" idx="1"/>
          </p:nvPr>
        </p:nvSpPr>
        <p:spPr/>
        <p:txBody>
          <a:bodyPr wrap="square" lIns="91440" tIns="45720" rIns="91440" bIns="45720" anchor="t"/>
          <a:lstStyle/>
          <a:p>
            <a:pPr lvl="0" eaLnBrk="1" hangingPunct="1"/>
            <a:r>
              <a:rPr lang="ru-RU" altLang="ru-RU" dirty="0"/>
              <a:t>Во 2ой редакции БГУ групповое формирование квитанций происходит с помощью помощника формирования квитанций.  Кнопка «Список» влияет на режим формирования квитанций – для списка документов, либо для одного документа. По кнопке «Сформировать квитанции на оплату» по отмеченным строкам табличной части будут сформированы документы со статусом «Подготовлен». Для документов по учету с расчетов с родителями за содержание детей в ДетскомДошкольном Учреждении, номенклатура для квитанции берется из элемента справочника «Группы по услугам детского учреждения», выбранного в документе. После нажатия кнопки «Сформировать квитанции на оплату» откроется окошко со списком сформированных квитанций, по каждой из которой будет указано, заполнен ли идентификатор плательщика или нет.</a:t>
            </a:r>
          </a:p>
          <a:p>
            <a:pPr lvl="0"/>
            <a:endParaRPr lang="ru-RU" altLang="ru-RU" dirty="0"/>
          </a:p>
        </p:txBody>
      </p:sp>
      <p:sp>
        <p:nvSpPr>
          <p:cNvPr id="33796"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17</a:t>
            </a:fld>
            <a:endParaRPr lang="ru-RU" altLang="ru-RU" sz="1200" dirty="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a:xfrm>
            <a:off x="917575" y="744538"/>
            <a:ext cx="4962525" cy="3722687"/>
          </a:xfrm>
        </p:spPr>
      </p:sp>
      <p:sp>
        <p:nvSpPr>
          <p:cNvPr id="36867" name="Заметки 2"/>
          <p:cNvSpPr>
            <a:spLocks noGrp="1"/>
          </p:cNvSpPr>
          <p:nvPr>
            <p:ph type="body" idx="1"/>
          </p:nvPr>
        </p:nvSpPr>
        <p:spPr/>
        <p:txBody>
          <a:bodyPr wrap="square" lIns="91440" tIns="45720" rIns="91440" bIns="45720" anchor="t"/>
          <a:lstStyle/>
          <a:p>
            <a:pPr lvl="0" eaLnBrk="1" hangingPunct="1"/>
            <a:r>
              <a:rPr lang="ru-RU" altLang="ru-RU" dirty="0"/>
              <a:t>Для экспорта квитанций в ГИС ГМП следует выбрать режим работы «Экспорт квитанций», при этом в табличной части будут отображаться только документы со статусом документа «Подготовлен». В колонке «Кол. Ид.» указано количество заполненных идентификаторов плательщика в документе. В текущих форматах идентификатор должен быть один, поэтому если стоит «1», значит идентификатор заполнен, </a:t>
            </a:r>
          </a:p>
          <a:p>
            <a:pPr lvl="0"/>
            <a:endParaRPr lang="ru-RU" altLang="ru-RU" dirty="0"/>
          </a:p>
        </p:txBody>
      </p:sp>
      <p:sp>
        <p:nvSpPr>
          <p:cNvPr id="36868"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19</a:t>
            </a:fld>
            <a:endParaRPr lang="ru-RU" altLang="ru-RU" sz="1200" dirty="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xfrm>
            <a:off x="917575" y="744538"/>
            <a:ext cx="4962525" cy="3722687"/>
          </a:xfrm>
        </p:spPr>
      </p:sp>
      <p:sp>
        <p:nvSpPr>
          <p:cNvPr id="38915" name="Заметки 2"/>
          <p:cNvSpPr>
            <a:spLocks noGrp="1"/>
          </p:cNvSpPr>
          <p:nvPr>
            <p:ph type="body" idx="1"/>
          </p:nvPr>
        </p:nvSpPr>
        <p:spPr/>
        <p:txBody>
          <a:bodyPr wrap="square" lIns="91440" tIns="45720" rIns="91440" bIns="45720" anchor="t"/>
          <a:lstStyle/>
          <a:p>
            <a:pPr lvl="0" eaLnBrk="1" hangingPunct="1"/>
            <a:r>
              <a:rPr lang="ru-RU" altLang="ru-RU" dirty="0"/>
              <a:t>если стоит красный «Х», то идентификатор не заполнен. Такой документ обработка отправить не даст. Для отправки документов следует отметить нужные галочками  и нажать кнопку «Отправить квитанции» - при успешной отправке статус документов будет изменен на «На исполнении», при не успешной – будет выведено окошко с предложением открыть документ, в котором возникла ошибка для подробного ознакомления и исправления ошибки. Режим работы «Просмотр списка» позволяет изменять статус документа, непосредственно в колонке «Статус документа».</a:t>
            </a:r>
          </a:p>
          <a:p>
            <a:pPr lvl="0" eaLnBrk="1" hangingPunct="1"/>
            <a:endParaRPr lang="ru-RU" altLang="ru-RU" dirty="0"/>
          </a:p>
          <a:p>
            <a:pPr lvl="0"/>
            <a:endParaRPr lang="ru-RU" altLang="ru-RU" dirty="0"/>
          </a:p>
        </p:txBody>
      </p:sp>
      <p:sp>
        <p:nvSpPr>
          <p:cNvPr id="38916"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20</a:t>
            </a:fld>
            <a:endParaRPr lang="ru-RU" altLang="ru-RU" sz="1200" dirty="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a:xfrm>
            <a:off x="917575" y="744538"/>
            <a:ext cx="4962525" cy="3722687"/>
          </a:xfrm>
        </p:spPr>
      </p:sp>
      <p:sp>
        <p:nvSpPr>
          <p:cNvPr id="40963" name="Заметки 2"/>
          <p:cNvSpPr>
            <a:spLocks noGrp="1"/>
          </p:cNvSpPr>
          <p:nvPr>
            <p:ph type="body" idx="1"/>
          </p:nvPr>
        </p:nvSpPr>
        <p:spPr/>
        <p:txBody>
          <a:bodyPr wrap="square" lIns="91440" tIns="45720" rIns="91440" bIns="45720" anchor="t"/>
          <a:lstStyle/>
          <a:p>
            <a:pPr lvl="0" eaLnBrk="1" hangingPunct="1"/>
            <a:r>
              <a:rPr lang="ru-RU" altLang="ru-RU" dirty="0"/>
              <a:t>Если после отправки документа «Квитанция на оплату» в документе обнаружилась ошибка, следует открыть этот документ, установить «Вид квитанции» - «Изменение», исправить ошибку и установить статус документа «Подготовлен». В обработке обмена с ГИС ГМП отправить документ в систему– в колонке «Вид» у такого документа будет стоять «Изменен». Если после отправки документа «Квитанция на оплату» оказалось, что начисление отправлено ошибочно, следует его аннулировать. Для это нужно открыть этот документ, установить «Вид квитанции» - «Аннулирование», при этом сумма документа обнулится и установить статус документа «Подготовлен». В обработке обмена с ГИС ГМП отправить документ в ГИС ГМП – в колонке «Вид» у такого документа будет стоять «Аннул.».</a:t>
            </a:r>
          </a:p>
          <a:p>
            <a:pPr lvl="0"/>
            <a:endParaRPr lang="ru-RU" altLang="ru-RU" dirty="0"/>
          </a:p>
        </p:txBody>
      </p:sp>
      <p:sp>
        <p:nvSpPr>
          <p:cNvPr id="40964"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21</a:t>
            </a:fld>
            <a:endParaRPr lang="ru-RU" altLang="ru-RU" sz="1200"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defRPr/>
            </a:pPr>
            <a:r>
              <a:rPr lang="ru-RU" altLang="ru-RU" dirty="0" smtClean="0"/>
              <a:t>ГИС ГМП  расшифровывается как Государственная информационная система о Государственных муниципальных платежах ,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Представляет собой централизованную систему, обеспечивающую прием, учет и передачу информации между ее участниками, которыми являются администраторы доходов бюджета, организации по приему платежей, порталы, многофункциональные центры, взаимодействие которых с ГИС ГМП осуществляется посредством системы межведомственного электронного взаимодействия (СМЭВ).</a:t>
            </a:r>
          </a:p>
          <a:p>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a:xfrm>
            <a:off x="917575" y="744538"/>
            <a:ext cx="4962525" cy="3722687"/>
          </a:xfrm>
        </p:spPr>
      </p:sp>
      <p:sp>
        <p:nvSpPr>
          <p:cNvPr id="43011" name="Заметки 2"/>
          <p:cNvSpPr>
            <a:spLocks noGrp="1"/>
          </p:cNvSpPr>
          <p:nvPr>
            <p:ph type="body" idx="1"/>
          </p:nvPr>
        </p:nvSpPr>
        <p:spPr/>
        <p:txBody>
          <a:bodyPr wrap="square" lIns="91440" tIns="45720" rIns="91440" bIns="45720" anchor="t"/>
          <a:lstStyle/>
          <a:p>
            <a:pPr lvl="0" eaLnBrk="1" hangingPunct="1">
              <a:lnSpc>
                <a:spcPct val="80000"/>
              </a:lnSpc>
            </a:pPr>
            <a:r>
              <a:rPr lang="ru-RU" altLang="ru-RU" dirty="0"/>
              <a:t>Для запроса платежей из ГИС ГМП следует установить режим работы «Запрос оплаты», при этом в табличной части будут отображаться только документы со статусом документа «На исполнении».</a:t>
            </a:r>
            <a:r>
              <a:rPr lang="en-US" altLang="ru-RU" dirty="0"/>
              <a:t> </a:t>
            </a:r>
            <a:r>
              <a:rPr lang="ru-RU" altLang="ru-RU" dirty="0"/>
              <a:t>Для запроса платежей по определенным начислениям – в табличной части следует отметить те начисления, по которым из ГИС ГМП нужно получить платежи и нажать кнопку «Запросить оплату».</a:t>
            </a:r>
            <a:r>
              <a:rPr lang="en-US" altLang="ru-RU" dirty="0"/>
              <a:t> </a:t>
            </a:r>
            <a:r>
              <a:rPr lang="ru-RU" altLang="ru-RU" dirty="0"/>
              <a:t>Для запроса ВСЕХ платежей за период (в том числе авансовых), в шапке обработки следует установить флаг «Запрашивать все платежи за период» и указать период запроса, заполнив поля «Дата начала» и «Дата окончания» и нажать кнопку «Запросить оплату». При получении файла с платежами из ГИС ГМП, данные будут загружены в документы «Платеж в оплату госуслуг, принятый банком», </a:t>
            </a:r>
          </a:p>
        </p:txBody>
      </p:sp>
      <p:sp>
        <p:nvSpPr>
          <p:cNvPr id="43012"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22</a:t>
            </a:fld>
            <a:endParaRPr lang="ru-RU" altLang="ru-RU" sz="1200" dirty="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a:xfrm>
            <a:off x="917575" y="744538"/>
            <a:ext cx="4962525" cy="3722687"/>
          </a:xfrm>
        </p:spPr>
      </p:sp>
      <p:sp>
        <p:nvSpPr>
          <p:cNvPr id="43011" name="Заметки 2"/>
          <p:cNvSpPr>
            <a:spLocks noGrp="1"/>
          </p:cNvSpPr>
          <p:nvPr>
            <p:ph type="body" idx="1"/>
          </p:nvPr>
        </p:nvSpPr>
        <p:spPr/>
        <p:txBody>
          <a:bodyPr wrap="square" lIns="91440" tIns="45720" rIns="91440" bIns="45720" anchor="t"/>
          <a:lstStyle/>
          <a:p>
            <a:pPr lvl="0" eaLnBrk="1" hangingPunct="1">
              <a:lnSpc>
                <a:spcPct val="80000"/>
              </a:lnSpc>
            </a:pPr>
            <a:r>
              <a:rPr lang="ru-RU" altLang="ru-RU" dirty="0" smtClean="0"/>
              <a:t>при </a:t>
            </a:r>
            <a:r>
              <a:rPr lang="ru-RU" altLang="ru-RU" dirty="0"/>
              <a:t>этом платежи по начислениям будут распределены по соответствующим начислениям, найденным в ИБ по полю «Уникальный идентификатор начисления». При распределении, незаполненные реквизиты шапки платежа будут заполнены по данным документа начисления. Авансовые платежи автоматически распределены не будут, пользователю следует их распределить самостоятельно. Для этого нужно нажать на кнопку «Распределить платежи» или двойным щелчком левой кнопкой мыши по ячейке «Сумма платежей». Сумма распределенных платежей по начислению отображается в колонке «Сумма платежей»</a:t>
            </a:r>
          </a:p>
          <a:p>
            <a:pPr lvl="0"/>
            <a:endParaRPr lang="ru-RU" altLang="ru-RU" dirty="0"/>
          </a:p>
        </p:txBody>
      </p:sp>
      <p:sp>
        <p:nvSpPr>
          <p:cNvPr id="43012"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23</a:t>
            </a:fld>
            <a:endParaRPr lang="ru-RU" altLang="ru-RU" sz="1200" dirty="0">
              <a:latin typeface="Times New Roman" panose="02020603050405020304" pitchFamily="18" charset="0"/>
            </a:endParaRPr>
          </a:p>
        </p:txBody>
      </p:sp>
    </p:spTree>
    <p:extLst>
      <p:ext uri="{BB962C8B-B14F-4D97-AF65-F5344CB8AC3E}">
        <p14:creationId xmlns:p14="http://schemas.microsoft.com/office/powerpoint/2010/main" val="2095024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a:xfrm>
            <a:off x="917575" y="744538"/>
            <a:ext cx="4962525" cy="3722687"/>
          </a:xfrm>
        </p:spPr>
      </p:sp>
      <p:sp>
        <p:nvSpPr>
          <p:cNvPr id="45059" name="Заметки 2"/>
          <p:cNvSpPr>
            <a:spLocks noGrp="1"/>
          </p:cNvSpPr>
          <p:nvPr>
            <p:ph type="body" idx="1"/>
          </p:nvPr>
        </p:nvSpPr>
        <p:spPr/>
        <p:txBody>
          <a:bodyPr wrap="square" lIns="91440" tIns="45720" rIns="91440" bIns="45720" anchor="t"/>
          <a:lstStyle/>
          <a:p>
            <a:pPr lvl="0" eaLnBrk="1" hangingPunct="1"/>
            <a:r>
              <a:rPr lang="ru-RU" altLang="ru-RU" dirty="0"/>
              <a:t>В форме распределения платежей в шапке выбирается «Организация» и «Начисление», по которому предполагается выполнить распределение. В табличной части «Платежи для распределения» отображаются не распределенные платежи. При этом жирным шрифтом выделены платежи, распределенные для данного начисления. При установке в шапке флага «Отбор по плательщику» в табличной части «Платежей для распределения» будут отображаться только те платежи, у которых плательщик не заполнен или совпадает с плательщиком в начислении. Для распределения платежей в табличной части «Платежи для распределения» нужно выделить строку с платежом и нажать на кнопку со стрелкой вправо, при этом платеж добавится в табличную часть . В поле «Сумма платежей» отображается общая сумма распределенных платежей. По кнопке «Записать» или «Записать и закрыть» изменения будут записаны в ИБ в регистр сведений «Соответствия начислений и платежей».</a:t>
            </a:r>
          </a:p>
          <a:p>
            <a:pPr lvl="0" eaLnBrk="1" hangingPunct="1"/>
            <a:endParaRPr lang="ru-RU" altLang="ru-RU" dirty="0"/>
          </a:p>
          <a:p>
            <a:pPr lvl="0"/>
            <a:endParaRPr lang="ru-RU" altLang="ru-RU" dirty="0"/>
          </a:p>
        </p:txBody>
      </p:sp>
      <p:sp>
        <p:nvSpPr>
          <p:cNvPr id="45060"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24</a:t>
            </a:fld>
            <a:endParaRPr lang="ru-RU" altLang="ru-RU" sz="1200" dirty="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a:xfrm>
            <a:off x="917575" y="744538"/>
            <a:ext cx="4962525" cy="3722687"/>
          </a:xfrm>
        </p:spPr>
      </p:sp>
      <p:sp>
        <p:nvSpPr>
          <p:cNvPr id="47107" name="Заметки 2"/>
          <p:cNvSpPr>
            <a:spLocks noGrp="1"/>
          </p:cNvSpPr>
          <p:nvPr>
            <p:ph type="body" idx="1"/>
          </p:nvPr>
        </p:nvSpPr>
        <p:spPr/>
        <p:txBody>
          <a:bodyPr wrap="square" lIns="91440" tIns="45720" rIns="91440" bIns="45720" anchor="t"/>
          <a:lstStyle/>
          <a:p>
            <a:pPr lvl="0" eaLnBrk="1" hangingPunct="1"/>
            <a:r>
              <a:rPr lang="ru-RU" altLang="ru-RU" dirty="0"/>
              <a:t>В документе «Квитанция на оплату», у которого есть распределенные платежи, на форме документа будет гиперссылка с текстом о количестве и сумме платежей. По данной гиперссылке откроется форма распределения платежей для данного начисления. В платеже, для которого есть запись в регистре сведений, что он распределен для начисления, на форме будет гиперссылка на документ «Квитанция на оплату».  Если платеж не распределен – то по гиперссылке откроется форма распределения платежей.</a:t>
            </a:r>
          </a:p>
          <a:p>
            <a:pPr lvl="0" eaLnBrk="1" hangingPunct="1"/>
            <a:endParaRPr lang="ru-RU" altLang="ru-RU" dirty="0"/>
          </a:p>
          <a:p>
            <a:pPr lvl="0"/>
            <a:endParaRPr lang="ru-RU" altLang="ru-RU" dirty="0"/>
          </a:p>
        </p:txBody>
      </p:sp>
      <p:sp>
        <p:nvSpPr>
          <p:cNvPr id="47108"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25</a:t>
            </a:fld>
            <a:endParaRPr lang="ru-RU" altLang="ru-RU" sz="1200" dirty="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a:xfrm>
            <a:off x="917575" y="744538"/>
            <a:ext cx="4962525" cy="3722687"/>
          </a:xfrm>
        </p:spPr>
      </p:sp>
      <p:sp>
        <p:nvSpPr>
          <p:cNvPr id="3" name="Заметки 2"/>
          <p:cNvSpPr>
            <a:spLocks noGrp="1"/>
          </p:cNvSpPr>
          <p:nvPr>
            <p:ph type="body" idx="1"/>
          </p:nvPr>
        </p:nvSpPr>
        <p:spPr/>
        <p:txBody>
          <a:bodyPr wrap="square" lIns="91440" tIns="45720" rIns="91440" bIns="45720" numCol="1" anchor="t" anchorCtr="0" compatLnSpc="1"/>
          <a:lstStyle/>
          <a:p>
            <a:pPr marL="228600" lvl="0" indent="-228600" eaLnBrk="1" hangingPunct="1">
              <a:lnSpc>
                <a:spcPct val="80000"/>
              </a:lnSpc>
            </a:pPr>
            <a:r>
              <a:rPr lang="ru-RU" altLang="ru-RU" b="1" dirty="0"/>
              <a:t>Функционал квитирования в редакции 1. </a:t>
            </a:r>
            <a:r>
              <a:rPr lang="ru-RU" altLang="ru-RU" dirty="0"/>
              <a:t>При установке режима работы «Квитирование» - становятся доступны возможности квитирования (отображаются документы со статусом документа отличным от «В работе» и «Аннулирован»): Кнопка «Запросить статус квитирования» - для отмеченных документов из ГИС ГМП приходит информация о статусе квитирования документа и оставшейся сумме задолженности. По трем колонкам – «Сумма к оплате», «Сумма платежей» и «Задолженность» можно определить следующее: А) Если после запроса статуса квитирования и задолженности «Сумма платежей» и  «Задолженности равна Сумме к оплате» - проблем нет, все хорошо. Б) Если после запроса статуса квитирования и задолженности «Сумма платежей» и «Задолженности» превышают Суммы к оплате» - по данному начислению есть авансовые платежи , которые не сквитированы в системе– при этом в колонках «Сумма платежей» и «Задолженность» суммы будут выделены красным. </a:t>
            </a:r>
            <a:endParaRPr dirty="0"/>
          </a:p>
        </p:txBody>
      </p:sp>
      <p:sp>
        <p:nvSpPr>
          <p:cNvPr id="49156"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26</a:t>
            </a:fld>
            <a:endParaRPr lang="ru-RU" altLang="ru-RU" sz="1200" dirty="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a:xfrm>
            <a:off x="917575" y="744538"/>
            <a:ext cx="4962525" cy="3722687"/>
          </a:xfrm>
        </p:spPr>
      </p:sp>
      <p:sp>
        <p:nvSpPr>
          <p:cNvPr id="3" name="Заметки 2"/>
          <p:cNvSpPr>
            <a:spLocks noGrp="1"/>
          </p:cNvSpPr>
          <p:nvPr>
            <p:ph type="body" idx="1"/>
          </p:nvPr>
        </p:nvSpPr>
        <p:spPr/>
        <p:txBody>
          <a:bodyPr wrap="square" lIns="91440" tIns="45720" rIns="91440" bIns="45720" numCol="1" anchor="t" anchorCtr="0" compatLnSpc="1"/>
          <a:lstStyle/>
          <a:p>
            <a:pPr marL="228600" lvl="0" indent="-228600" eaLnBrk="1" hangingPunct="1">
              <a:lnSpc>
                <a:spcPct val="80000"/>
              </a:lnSpc>
            </a:pPr>
            <a:r>
              <a:rPr lang="ru-RU" altLang="ru-RU" dirty="0"/>
              <a:t>Для таких начислений следует выполнить квитирование. В) Если после запроса статуса квитирования и задолженности «Сумма платежей» и «Задолженность» будет меньше Суммы к оплате» </a:t>
            </a:r>
            <a:r>
              <a:rPr lang="en-US" altLang="ru-RU" dirty="0"/>
              <a:t>- </a:t>
            </a:r>
            <a:r>
              <a:rPr lang="ru-RU" altLang="ru-RU" dirty="0"/>
              <a:t>по данному начислению должны быть еще платежи, т.к. в ГИС ГМП они уже сквитированы. Для начислений, по которым следует выполнить квитирование в ГИС ГМП по инициативе АН следует выполнить следующие действия: - Отметить такие документы ; - Нажать кнопку «Сквитировать начисление с платежами» - при этом будут выполнены запросы на квитирование начислений с каждым из распределенных для них платежей, а после автоматически будет сформирован запрос на получение статуса и задолженности для данных отмеченных документов.</a:t>
            </a:r>
          </a:p>
          <a:p>
            <a:pPr marL="228600" lvl="0" indent="-228600" eaLnBrk="1" hangingPunct="1">
              <a:lnSpc>
                <a:spcPct val="80000"/>
              </a:lnSpc>
            </a:pPr>
            <a:endParaRPr lang="ru-RU" altLang="ru-RU" dirty="0"/>
          </a:p>
          <a:p>
            <a:pPr marL="228600" lvl="0" indent="-228600" eaLnBrk="1" hangingPunct="1">
              <a:lnSpc>
                <a:spcPct val="80000"/>
              </a:lnSpc>
            </a:pPr>
            <a:endParaRPr lang="ru-RU" altLang="ru-RU" dirty="0"/>
          </a:p>
          <a:p>
            <a:pPr marL="228600" lvl="0" indent="-228600" eaLnBrk="1" hangingPunct="1">
              <a:lnSpc>
                <a:spcPct val="80000"/>
              </a:lnSpc>
            </a:pPr>
            <a:r>
              <a:rPr lang="ru-RU" altLang="ru-RU" dirty="0"/>
              <a:t> </a:t>
            </a:r>
          </a:p>
          <a:p>
            <a:pPr marL="228600" lvl="0" indent="-228600"/>
            <a:endParaRPr dirty="0"/>
          </a:p>
        </p:txBody>
      </p:sp>
      <p:sp>
        <p:nvSpPr>
          <p:cNvPr id="49156"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27</a:t>
            </a:fld>
            <a:endParaRPr lang="ru-RU" altLang="ru-RU" sz="1200" dirty="0">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1" dirty="0" smtClean="0"/>
              <a:t>В срок до 31.12.2019 г. участниками системы ГИС ГМП должен быть обеспечен переход со СМЭВ2 на СМЭВ3 в части взаимодействия с ГИС ГМП. </a:t>
            </a:r>
            <a:endParaRPr lang="ru-RU" dirty="0" smtClean="0"/>
          </a:p>
          <a:p>
            <a:endParaRPr lang="ru-R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в Извещение о начислении (извещение об уточнение начисления) Поле Дата был изменен на поле  дата-время (</a:t>
            </a:r>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dateTime</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Добавили Новое обязательное поле Плательщик. Изменения в Идентификаторах плательщика ФЛ исключен код «27» - «Номер мобильного телефона» . Новое поле -Дата, а также сведения о периоде времени, в который осуществлено уточнение данных начисления (до 21 часа или после 21 часа по местному времени), либо время уточнения данных начисления. Признак предварительного начисления было уточнено описание признака PRIOR: «При указании данного признака, в начислении возможно указать только нулевую </a:t>
            </a:r>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сумму».Раздел</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«Условия направления извещения о начислении» документа «Форматы взаимодействия Гис </a:t>
            </a:r>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гмп</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с </a:t>
            </a:r>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информационгыми</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системами участников» уточнены условия направления извещения о начислении в ГИС ГМП в части указания в реквизите «БИК» банка-получателя банковского идентификационного кода подразделения Банка России для определенных значений в реквизите 17 «</a:t>
            </a:r>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Сч</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 получателя средств. 	</a:t>
            </a:r>
          </a:p>
          <a:p>
            <a:endParaRPr lang="ru-R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dirty="0" smtClean="0"/>
              <a:t>Эти же изменения коснулись в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Извещение о приеме к исполнению распоряжения (извещение об уточнении распоряжения) , </a:t>
            </a:r>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т.е</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в документах оплаты</a:t>
            </a:r>
            <a:endParaRPr lang="ru-RU"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xfrm>
            <a:off x="917575" y="744538"/>
            <a:ext cx="4962525" cy="3722687"/>
          </a:xfrm>
        </p:spPr>
      </p:sp>
      <p:sp>
        <p:nvSpPr>
          <p:cNvPr id="12291" name="Заметки 2"/>
          <p:cNvSpPr>
            <a:spLocks noGrp="1"/>
          </p:cNvSpPr>
          <p:nvPr>
            <p:ph type="body" idx="1"/>
          </p:nvPr>
        </p:nvSpPr>
        <p:spPr/>
        <p:txBody>
          <a:bodyPr wrap="square" lIns="91440" tIns="45720" rIns="91440" bIns="45720" anchor="t"/>
          <a:lstStyle/>
          <a:p>
            <a:r>
              <a:rPr lang="ru-RU" altLang="ru-RU" dirty="0" smtClean="0"/>
              <a:t>Оно </a:t>
            </a:r>
            <a:r>
              <a:rPr lang="ru-RU" altLang="ru-RU" dirty="0"/>
              <a:t>создано в рамках реализации федерального закона №210-ФЗ о предоставлении государственных и муниципальных услуг и предназначена для размещения и получении информации об уплате физическими и юридическими лицами в бюджет. </a:t>
            </a:r>
            <a:r>
              <a:rPr lang="ru-RU" altLang="ru-RU" dirty="0" smtClean="0"/>
              <a:t>Также</a:t>
            </a:r>
            <a:r>
              <a:rPr lang="ru-RU" altLang="ru-RU" baseline="0" dirty="0" smtClean="0"/>
              <a:t> нормативным документами являются </a:t>
            </a:r>
            <a:r>
              <a:rPr lang="ru-RU" sz="2400" dirty="0" smtClean="0"/>
              <a:t>Бюджетный кодекс Российской Федерации Статья 160.1 и Приказ Федерального казначейства от №11н 12.05.2017 «Об утверждении Порядка ведения Государственной информационной системы о государственных и муниципальных платежах» </a:t>
            </a:r>
          </a:p>
          <a:p>
            <a:pPr marL="0" lvl="1" indent="0"/>
            <a:endPar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endParaRPr>
          </a:p>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a:t>
            </a:r>
            <a:endParaRPr lang="ru-RU" altLang="ru-RU" dirty="0"/>
          </a:p>
        </p:txBody>
      </p:sp>
      <p:sp>
        <p:nvSpPr>
          <p:cNvPr id="12292"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3</a:t>
            </a:fld>
            <a:endParaRPr lang="ru-RU" altLang="ru-RU" sz="1200"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А также в квитанции добавлено новое поле Сумма платежа, </a:t>
            </a:r>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сквитированного</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с начислением. Этот реквизит присутствует в </a:t>
            </a:r>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в</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форматах версии 1.16.7. и в версии 2.1. Также новое поле Сумма, указанная в начислении. Полномочие участника-отправителя сообщения, с которым происходит обращение к ГИС ГМП Из перечня допустимых значений: удалили значение АП-21 (многофункциональные центры); а вместо этого добавили значение АН-33 (уполномоченный орган). 	</a:t>
            </a:r>
          </a:p>
          <a:p>
            <a:endParaRPr lang="ru-R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В </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«Прием необходимой для уплаты информации (начисления)» в поле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Полномочие участника-отправителя сообщения Добавлены полномочия 17 — АЗ (оператор единого портала) и 18 — АЗ (оператор регионального портала) для возможности уточнения ранее сформированного ГИС ГМП по запросу участника предварительного начисления (начисление с признаком TEMP). Новое необязательное поле -Информация о нормативном правовом (правовом) акте, являющемся основанием для исчисления суммы денежных средств, подлежащих уплате. Новое необязательное поле -Количество дней от даты начисления, подлежащей уплате плательщиком, по истечении которых необходимо повторно предоставлять уведомление о начислении по подписке в случае, если оно не оплачено или сумма платежей меньше суммы к оплате, указанной. Направляемые изменения в извещение о начислении - Контейнер для новой схемы уточнения предоставляемой информации - указывается номер изменяемого поля и новое значение в поле. Дополнительные поля начисления - Количество элементов в контейнере увеличено до 10 	</a:t>
            </a:r>
          </a:p>
          <a:p>
            <a:endParaRPr lang="ru-R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В Предоставление необходимой для уплаты информации </a:t>
            </a:r>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добавено</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Новое поле Признак предоставляемой информации Предоставление данных из внешних ИС осуществляется только в случае, если значение этого атрибута равно «1». Новое необязательное поле -Информация о нормативном правовом (правовом) акте, являющемся основанием для исчисления суммы денежных средств, подлежащих уплате. Новое необязательное поле - Количество дней от даты начисления, подлежащей уплате плательщиком, по истечении которых необходимо повторно предоставлять уведомление о начислении по подписке в случае, если оно не оплачено или сумма платежей меньше суммы к оплате, указанной. Изменение схемы и наименования контейнера - Сведения о статусе извещения о начислении и основаниях изменения. Дополнительные поля начисления - Количество элементов в контейнере увеличено до 10 . Обязательность контейнера в схеме изменена на «необязательный» - Извещение о начислении (начисление). 	</a:t>
            </a:r>
          </a:p>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a:t>
            </a:r>
          </a:p>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a:t>
            </a:r>
          </a:p>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a:t>
            </a:r>
          </a:p>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a:t>
            </a:r>
          </a:p>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a:t>
            </a:r>
          </a:p>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a:t>
            </a:r>
          </a:p>
          <a:p>
            <a:endParaRPr lang="ru-R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Прием информации об уплате (информации из распоряжения плательщика)»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Направляемые изменения в извещение о приеме к исполнению распоряжения Контейнер для новой схемы уточнения предоставляемой информации - указывается номер изменяемого поля и новое значение в поле. Реквизиты платежного документа -Обязательность контейнера изменена на «необязательный». Дополнительные поля платежа 	-Количество элементов в контейнере увеличено до 10. </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Предоставление информации об уплате»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Сведения о статусе извещения о приеме к исполнению распоряжения и основаниях его изменения. Изменение схемы и наименования контейнера- Реквизиты платежного документа. Обязательность контейнера изменена на «</a:t>
            </a:r>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необязательный»Дополнительные</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поля платежа -Количество элементов в контейнере увеличено до 10 </a:t>
            </a:r>
            <a:endParaRPr lang="ru-RU"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Вс</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Прием информации о возврате атрибут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Дата и время формирования извещения о возврате изменен на дата-время (</a:t>
            </a:r>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dateTime</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Контейнер Направляемые изменения в извещение о возврате для новой схемы уточнения предоставляемой информации - указывается номер изменяемого поля и новое значение в поле. Новое поле Дата, а также сведения о периоде времени, в который осуществлено уточнение информации о возврате (до 21 часа или после 21 часа по местному времени), либо время уточнения информации об уплате. Атрибут Код организации заменена на 5 символов или 8 символов. Дополнительные поля платежа Количество элементов в контейнере увеличено до 10. </a:t>
            </a:r>
            <a:endParaRPr lang="ru-R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В</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С </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«Предоставление информации о возврате»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Дата и время формирования извещения о возврате Тип изменен на дата-время. Контейнер Сведения о статусе извещения о приеме к исполнению распоряжения и основаниях его изменения изменение схемы и наименования контейнера. Новое поле Элемент Дата, а также сведения о периоде времени, в который осуществлено уточнение информации о возврате (до 21 часа или после 21 часа по местному времени), либо время уточнения информации об уплате. Контейнер Дополнительные поля платежа - количество элементов в контейнере увеличено до 10 	</a:t>
            </a:r>
          </a:p>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a:t>
            </a:r>
          </a:p>
          <a:p>
            <a:endParaRPr lang="ru-RU" dirty="0"/>
          </a:p>
        </p:txBody>
      </p:sp>
    </p:spTree>
    <p:extLst>
      <p:ext uri="{BB962C8B-B14F-4D97-AF65-F5344CB8AC3E}">
        <p14:creationId xmlns:p14="http://schemas.microsoft.com/office/powerpoint/2010/main" val="2278773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1" i="0" u="none" strike="noStrike" kern="1200" baseline="0" dirty="0" err="1" smtClean="0">
                <a:solidFill>
                  <a:schemeClr val="tx1"/>
                </a:solidFill>
                <a:latin typeface="Times New Roman" panose="02020603050405020304" pitchFamily="18" charset="0"/>
                <a:ea typeface="+mn-ea"/>
                <a:cs typeface="Arial" panose="020B0604020202020204" pitchFamily="34" charset="0"/>
              </a:rPr>
              <a:t>ВС«Прием</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 запроса на формирование необходимой для уплаты информации».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Новое необязательное поле -Информация о нормативном правовом (правовом) акте, являющемся основанием для исчисления суммы денежных средств, подлежащих уплате. Контейнер «Сведения о статусе начисления и основаниях его изменения» удален из схемы. Уточнение начислений с признаком TEMP перенесено в ВС «Прием необходимой для уплаты информации (начисления)». Дополнительные поля начисления. Количество элементов в контейнере увеличено до 10. </a:t>
            </a:r>
          </a:p>
          <a:p>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ВС «Прием информации о сертификате ключа проверки электронной подписи»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Поле «Вид операции» удалено из схемы. Контейнер «Информация о сертификате ключа проверки электронной подписи» удален из схемы. Атрибут «УРН владельца сертификата ключа проверки ЭП» перенесен в контейнер.</a:t>
            </a:r>
            <a:endParaRPr lang="ru-RU"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ВС «Предоставление информации о результатах квитирования» .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Полномочие участника-отправителя сообщения -Исключены полномочия АП/ГАП. Тип запроса на предоставление информации о результатах квитирования - Добавлен новый тип запроса ALLPOSSIBLE – предоставление результата квитирования с указанием дополнительных сведений об извещениях о приеме к исполнению распоряжений, которые </a:t>
            </a:r>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несквитированы</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с извещением о начислении, но совпали с ним по нескольким реквизитам квитирования (доступно только для участников взаимодействия с полномочием ГАН/АН). Информация о сопоставлении начислений с платежами - Новый контейнер. </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Новые виды сведений: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1.ВС «Подписка на предоставление уведомлений о поступлении извещений о начислении, извещений о приеме к исполнению распоряжений, о создании квитанций». 2.ВС Предоставление уведомлений по подписке» </a:t>
            </a:r>
            <a:endParaRPr lang="ru-R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Виды сведений сервиса подписок ГИС ГМП в СМЭВ 3 . Разграничение прав доступа участников к вариантам уведомлений ГИС ГМП. у </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Администратора начислений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Получение уведомлений о поступлении извещений о приеме к исполнению распоряжения, Получение уведомлений о создании квитанций. </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Администраторы платежей :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Получение уведомлений о поступлении извещений о начислении. </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Администраторы запросов: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Получение уведомлений о поступлении извещений о начислении. Получение уведомлений о поступлении извещений о приеме к исполнению распоряжения. Получение уведомлений о создании квитанций </a:t>
            </a:r>
            <a:r>
              <a:rPr lang="ru-RU" sz="1200" b="0" i="1" u="none" strike="noStrike" kern="1200" baseline="0" dirty="0" smtClean="0">
                <a:solidFill>
                  <a:schemeClr val="tx1"/>
                </a:solidFill>
                <a:latin typeface="Times New Roman" panose="02020603050405020304" pitchFamily="18" charset="0"/>
                <a:ea typeface="+mn-ea"/>
                <a:cs typeface="Arial" panose="020B0604020202020204" pitchFamily="34" charset="0"/>
              </a:rPr>
              <a:t>(по отдельным видам уведомлений). </a:t>
            </a:r>
            <a:endParaRPr lang="ru-RU"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Участники имеют возможность подписаться на следующие уведомления в зависимости от имеющейся роли. НАЧИСЛЕНИЯ1.Уведомления о начислениях по определенным значениям идентификатора плательщика. ПЛАТЕЖИ2.Уведомления о платежах без ограничений по параметрам (все платежи) 3.Уведомления о платежах по определенным значениям идентификатора плательщика. 4.Уведомления о платежах по определенным значениям ИНН/КПП. 5.Уведомления о платежах по определенным значениям КБК. КВИТАНЦИИ.6 	Уведомления о создании квитанции без ограничений по параметрам (все квитанции). 7.Уведомления о создании квитанции по определенным значениям идентификатора плательщика. 8.Уведомления о создании квитанции по определенным значениям ИНН/КПП 	</a:t>
            </a:r>
          </a:p>
          <a:p>
            <a:endPar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dirty="0" smtClean="0">
                <a:solidFill>
                  <a:schemeClr val="tx2"/>
                </a:solidFill>
              </a:rPr>
              <a:t>Система межведомственного электронного взаимодействия сокращенно </a:t>
            </a:r>
            <a:r>
              <a:rPr lang="ru-RU" sz="1200" dirty="0" smtClean="0"/>
              <a:t>СМЭВ Представляет собой федеральную государственную информационную систему, включающую информационные базы данных, в </a:t>
            </a:r>
            <a:r>
              <a:rPr lang="ru-RU" sz="1200" dirty="0" err="1" smtClean="0"/>
              <a:t>т.ч</a:t>
            </a:r>
            <a:r>
              <a:rPr lang="ru-RU" sz="1200" dirty="0" smtClean="0"/>
              <a:t>. содержащие сведения об используемых органами и организациями программных и технических средствах, обеспечивающих возможность доступа через систему взаимодействия к их информационным системам. сведения об истории движения в системе взаимодействия электронных сообщений при предоставлении </a:t>
            </a:r>
            <a:r>
              <a:rPr lang="ru-RU" sz="1200" dirty="0" err="1" smtClean="0"/>
              <a:t>гос</a:t>
            </a:r>
            <a:r>
              <a:rPr lang="ru-RU" sz="1200" dirty="0" smtClean="0"/>
              <a:t> и муниципальных услуг, исполнении государственных и муниципальных функций в электронной форме, а также программные и технические средства, обеспечивающие взаимодействие информационных систем органов и организаций через СМЭВ. </a:t>
            </a:r>
          </a:p>
          <a:p>
            <a:endParaRPr lang="ru-R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ГИС ГМП не имеет визуальных интерфейсов для работы Участников .Система ГИС ГМП не сможет проанализировать ошибку. Необходимо обращаться к ответственным за сопровождение данного ПО. </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Для диагностики обращения при подаче обращения в СТП ГИС ГМП необходимо передать XML-файлы запроса и ответа.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Пользователи не работают напрямую в ГИС ГМП, они работают с ПО, которое взаимодействует с ГИС ГМП. Служба технической поддержки (СТП) ГИС ГМП не сможет помочь решить ошибку по снимку экрана ПО или журналу ошибки ПО, которым пользуется пользователь </a:t>
            </a:r>
            <a:endParaRPr lang="ru-RU"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В случае получения ошибок при взаимодействии с ГИС ГМП рекомендуется ознакомится с документом .Документ размещен на официальном сайте Федерального Казначейства в разделе ГИС ГМП «Технические и прочие документы» и содержит перечень кодов ошибок ГИС ГМП и рекомендации по устранению. Если информации в документе не достаточно для решения вопроса, необходимо обратиться в СТП ГИС ГМП support_gisgmp@roskazna.ru. Для диагностики обращения при подаче обращения необходимо передать файлы запроса и ответа. </a:t>
            </a:r>
            <a:endParaRPr lang="ru-RU"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Порядок подачи обращений приведен в документе «Памятка Участника ГИС ГМП при обращении в ЕКЦ» на официальном сайте Федерального Казначейства. При обращении в ЕКЦ по электронной почте Вам необходимо обязательно заполнить следующие поля письма: В ТЕМЕ ПИСЬМА УКАЖИТЕ: •</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«ГИС ГМП»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и краткое описание </a:t>
            </a:r>
            <a:r>
              <a:rPr lang="ru-RU" sz="1200" b="0" i="0" u="none" strike="noStrike" kern="1200" baseline="0" dirty="0" err="1" smtClean="0">
                <a:solidFill>
                  <a:schemeClr val="tx1"/>
                </a:solidFill>
                <a:latin typeface="Times New Roman" panose="02020603050405020304" pitchFamily="18" charset="0"/>
                <a:ea typeface="+mn-ea"/>
                <a:cs typeface="Arial" panose="020B0604020202020204" pitchFamily="34" charset="0"/>
              </a:rPr>
              <a:t>проблемы•</a:t>
            </a:r>
            <a:r>
              <a:rPr lang="ru-RU" sz="1200" b="1" i="0" u="none" strike="noStrike" kern="1200" baseline="0" dirty="0" err="1" smtClean="0">
                <a:solidFill>
                  <a:schemeClr val="tx1"/>
                </a:solidFill>
                <a:latin typeface="Times New Roman" panose="02020603050405020304" pitchFamily="18" charset="0"/>
                <a:ea typeface="+mn-ea"/>
                <a:cs typeface="Arial" panose="020B0604020202020204" pitchFamily="34" charset="0"/>
              </a:rPr>
              <a:t>Уникальный</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 регистрационной номер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Участника ГИС ГМП;•</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Наименование организации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Участника ГИС ГМП; •</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ИНН организации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Участника ГИС ГМП;•</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Вашу Фамилию, Имя, Отчество;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Адрес электронной почты; </a:t>
            </a:r>
            <a:endPar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endParaRPr>
          </a:p>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Подробно описать проблему</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 </a:t>
            </a:r>
            <a:endParaRPr lang="ru-RU"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указав уникальный идентификатор начисления (в случае вопросов, связанных с конкретным начислением), уникальный идентификатор платежа (в случае вопросов, связанных с конкретным фактом оплаты); В случае технических вопросов, касающихся экспорта и импорта данных, необходимо приложить файлы с примерами запросов к ГИС ГМП и ответов от ГИС ГМП. Наличие файла является обязательным (если они большого размера то Направляемые файлы необходимо архивировать).При обращении в СТП ГИС ГМП необходимо регистрировать </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одну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ошибку/вопрос/запрос консультации в рамках </a:t>
            </a:r>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одного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обращения. Обращения, содержащие несколько вопросов, занимают больше времени на обработку, чем обращения, содержащие один вопрос. </a:t>
            </a:r>
            <a:endParaRPr lang="ru-RU" dirty="0"/>
          </a:p>
        </p:txBody>
      </p:sp>
    </p:spTree>
    <p:extLst>
      <p:ext uri="{BB962C8B-B14F-4D97-AF65-F5344CB8AC3E}">
        <p14:creationId xmlns:p14="http://schemas.microsoft.com/office/powerpoint/2010/main" val="24120714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ru-RU">
                <a:solidFill>
                  <a:srgbClr val="002060"/>
                </a:solidFill>
                <a:sym typeface="+mn-ea"/>
              </a:rPr>
              <a:t>Более подробная информация по переходу на СМЭВ 3 а также другую иную информацию по взаимодействию со СМЭВ , ГИС ГМП можете найти на портале гос услуги по ссылке </a:t>
            </a:r>
            <a:endParaRPr lang="ru-RU">
              <a:solidFill>
                <a:srgbClr val="002060"/>
              </a:solidFill>
            </a:endParaRPr>
          </a:p>
          <a:p>
            <a:r>
              <a:rPr lang="ru-RU" i="1" u="sng">
                <a:solidFill>
                  <a:srgbClr val="002060"/>
                </a:solidFill>
                <a:sym typeface="+mn-ea"/>
              </a:rPr>
              <a:t>smev.gosuslugi.ru</a:t>
            </a:r>
            <a:endParaRPr lang="ru-RU" i="1" u="sng">
              <a:solidFill>
                <a:srgbClr val="002060"/>
              </a:solidFill>
            </a:endParaRPr>
          </a:p>
          <a:p>
            <a:endParaRPr lang="ru-RU"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dirty="0"/>
              <a:t>где можно найти ответы на интересующиеся вопросы по </a:t>
            </a:r>
            <a:r>
              <a:rPr lang="ru-RU" dirty="0" smtClean="0"/>
              <a:t>взаимодействию</a:t>
            </a:r>
            <a:endParaRPr lang="ru-RU"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и по переходу на новые версии форматов </a:t>
            </a:r>
          </a:p>
          <a:p>
            <a:endParaRPr lang="ru-RU" dirty="0"/>
          </a:p>
        </p:txBody>
      </p:sp>
    </p:spTree>
    <p:extLst>
      <p:ext uri="{BB962C8B-B14F-4D97-AF65-F5344CB8AC3E}">
        <p14:creationId xmlns:p14="http://schemas.microsoft.com/office/powerpoint/2010/main" val="290376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a:xfrm>
            <a:off x="917575" y="744538"/>
            <a:ext cx="4962525" cy="3722687"/>
          </a:xfrm>
        </p:spPr>
      </p:sp>
      <p:sp>
        <p:nvSpPr>
          <p:cNvPr id="52227" name="Заметки 2"/>
          <p:cNvSpPr>
            <a:spLocks noGrp="1"/>
          </p:cNvSpPr>
          <p:nvPr>
            <p:ph type="body" idx="1"/>
          </p:nvPr>
        </p:nvSpPr>
        <p:spPr/>
        <p:txBody>
          <a:bodyPr wrap="square" lIns="91440" tIns="45720" rIns="91440" bIns="45720" anchor="t"/>
          <a:lstStyle/>
          <a:p>
            <a:pPr lvl="0"/>
            <a:r>
              <a:rPr lang="ru-RU" altLang="ru-RU" dirty="0"/>
              <a:t>Мы с Вами рассмотрели функцию Обмена данными с ГИС ГМП. Увидели Возможности программ1С Бухгалтерия государственного учреждения ред 1 и 2 при взаимодействии с системой ГИС ГМП. А также отметили Особенности программ 1С при отправке квитанций и получений ответа из веб ресурса системы ГИС ГМП. Я благодарю Вас за внимание. По всем вопросам настройки и взаимодействия 1С с ГИС ГМП обращайтесь к нам Внедренческий центр Софт плюс по указанным контактам которые вы видите на экране.</a:t>
            </a:r>
          </a:p>
          <a:p>
            <a:pPr lvl="0"/>
            <a:endParaRPr lang="ru-RU" altLang="ru-RU" dirty="0"/>
          </a:p>
        </p:txBody>
      </p:sp>
      <p:sp>
        <p:nvSpPr>
          <p:cNvPr id="52228"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51</a:t>
            </a:fld>
            <a:endParaRPr lang="ru-RU" altLang="ru-RU" sz="1200"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1" i="0" u="none" strike="noStrike" kern="1200" baseline="0" dirty="0" smtClean="0">
                <a:solidFill>
                  <a:schemeClr val="tx1"/>
                </a:solidFill>
                <a:latin typeface="Times New Roman" panose="02020603050405020304" pitchFamily="18" charset="0"/>
                <a:ea typeface="+mn-ea"/>
                <a:cs typeface="Arial" panose="020B0604020202020204" pitchFamily="34" charset="0"/>
              </a:rPr>
              <a:t>ВИД СВЕДЕНИЙ </a:t>
            </a:r>
            <a:r>
              <a:rPr lang="ru-RU" sz="1200" b="0" i="0" u="none" strike="noStrike" kern="1200" baseline="0" dirty="0" smtClean="0">
                <a:solidFill>
                  <a:schemeClr val="tx1"/>
                </a:solidFill>
                <a:latin typeface="Times New Roman" panose="02020603050405020304" pitchFamily="18" charset="0"/>
                <a:ea typeface="+mn-ea"/>
                <a:cs typeface="Arial" panose="020B0604020202020204" pitchFamily="34" charset="0"/>
              </a:rPr>
              <a:t>Представляет собой программные и технические средства, обеспечивающие единый документированный способ взаимодействия информационных систем органов и организаций при обмене сведениями, необходимыми для предоставления государственных и муниципальных услуг и исполнения государственных и муниципальных функций в электронной форме посредством технологии очередей электронных сообщений </a:t>
            </a:r>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a:xfrm>
            <a:off x="917575" y="744538"/>
            <a:ext cx="4962525" cy="3722687"/>
          </a:xfrm>
        </p:spPr>
      </p:sp>
      <p:sp>
        <p:nvSpPr>
          <p:cNvPr id="14339" name="Заметки 2"/>
          <p:cNvSpPr>
            <a:spLocks noGrp="1"/>
          </p:cNvSpPr>
          <p:nvPr>
            <p:ph type="body" idx="1"/>
          </p:nvPr>
        </p:nvSpPr>
        <p:spPr/>
        <p:txBody>
          <a:bodyPr wrap="square" lIns="91440" tIns="45720" rIns="91440" bIns="45720" anchor="t"/>
          <a:lstStyle/>
          <a:p>
            <a:pPr marL="0" marR="0" lvl="1" indent="0" algn="l" defTabSz="914400" rtl="0" eaLnBrk="0" fontAlgn="base" latinLnBrk="0" hangingPunct="0">
              <a:lnSpc>
                <a:spcPct val="100000"/>
              </a:lnSpc>
              <a:spcBef>
                <a:spcPct val="30000"/>
              </a:spcBef>
              <a:spcAft>
                <a:spcPct val="0"/>
              </a:spcAft>
              <a:buClrTx/>
              <a:buSzTx/>
              <a:buFontTx/>
              <a:buNone/>
              <a:defRPr/>
            </a:pPr>
            <a:r>
              <a:rPr lang="ru-RU" altLang="ru-RU" dirty="0" smtClean="0"/>
              <a:t>Система введена в </a:t>
            </a:r>
            <a:r>
              <a:rPr lang="ru-RU" altLang="ru-RU" dirty="0" err="1" smtClean="0"/>
              <a:t>экплуатацию</a:t>
            </a:r>
            <a:r>
              <a:rPr lang="ru-RU" altLang="ru-RU" dirty="0" smtClean="0"/>
              <a:t> уже с 2013 г. Оператором системы является Федеральное казначейство. Участниками системы являются государственные учреждения, банки и порталы государственных услуг. Схема </a:t>
            </a:r>
            <a:r>
              <a:rPr lang="ru-RU" altLang="ru-RU" dirty="0"/>
              <a:t>информационного взаимодействия участников ГИС ГМП такова: Государственные учреждения выставившие начисления гражданину или организации передают начисление ГИС ГМП . Гражданин на портале </a:t>
            </a:r>
            <a:r>
              <a:rPr lang="ru-RU" altLang="ru-RU" dirty="0" err="1" smtClean="0"/>
              <a:t>гос</a:t>
            </a:r>
            <a:r>
              <a:rPr lang="ru-RU" altLang="ru-RU" dirty="0" smtClean="0"/>
              <a:t> </a:t>
            </a:r>
            <a:r>
              <a:rPr lang="ru-RU" altLang="ru-RU" dirty="0"/>
              <a:t>услуг получает информацию обо всех имеющихся у него задолженностях перед государством. Аналогичную информацию он может получить в банках. </a:t>
            </a:r>
          </a:p>
          <a:p>
            <a:pPr lvl="0"/>
            <a:endParaRPr lang="ru-RU" altLang="ru-RU" dirty="0"/>
          </a:p>
        </p:txBody>
      </p:sp>
      <p:sp>
        <p:nvSpPr>
          <p:cNvPr id="14340"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6</a:t>
            </a:fld>
            <a:endParaRPr lang="ru-RU" altLang="ru-RU" sz="1200"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a:xfrm>
            <a:off x="917575" y="744538"/>
            <a:ext cx="4962525" cy="3722687"/>
          </a:xfrm>
        </p:spPr>
      </p:sp>
      <p:sp>
        <p:nvSpPr>
          <p:cNvPr id="16387" name="Заметки 2"/>
          <p:cNvSpPr>
            <a:spLocks noGrp="1"/>
          </p:cNvSpPr>
          <p:nvPr>
            <p:ph type="body" idx="1"/>
          </p:nvPr>
        </p:nvSpPr>
        <p:spPr/>
        <p:txBody>
          <a:bodyPr wrap="square" lIns="91440" tIns="45720" rIns="91440" bIns="45720" anchor="t"/>
          <a:lstStyle/>
          <a:p>
            <a:pPr marL="0" lvl="1" indent="0" eaLnBrk="1" hangingPunct="1"/>
            <a:r>
              <a:rPr lang="ru-RU" altLang="ru-RU" dirty="0"/>
              <a:t>Теперь рассмотрим обратную связь. Гражданин производит оплату выставленного начисления и банк передает информацию об оплате в систему ГИС ГМП. Гражданин может в любой момент запросить в ГИС ГМП  информацию об оплате. Такую же информацию  может получить государственные учреждения </a:t>
            </a:r>
            <a:r>
              <a:rPr lang="ru-RU" altLang="ru-RU" dirty="0" err="1" smtClean="0"/>
              <a:t>выставивщие</a:t>
            </a:r>
            <a:r>
              <a:rPr lang="ru-RU" altLang="ru-RU" dirty="0" smtClean="0"/>
              <a:t> </a:t>
            </a:r>
            <a:r>
              <a:rPr lang="ru-RU" altLang="ru-RU" dirty="0"/>
              <a:t>начисление услуг. </a:t>
            </a:r>
          </a:p>
          <a:p>
            <a:pPr lvl="0"/>
            <a:endParaRPr lang="ru-RU" altLang="ru-RU" dirty="0"/>
          </a:p>
        </p:txBody>
      </p:sp>
      <p:sp>
        <p:nvSpPr>
          <p:cNvPr id="16388"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7</a:t>
            </a:fld>
            <a:endParaRPr lang="ru-RU" altLang="ru-RU" sz="1200"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a:xfrm>
            <a:off x="917575" y="744538"/>
            <a:ext cx="4962525" cy="3722687"/>
          </a:xfrm>
        </p:spPr>
      </p:sp>
      <p:sp>
        <p:nvSpPr>
          <p:cNvPr id="18435" name="Заметки 2"/>
          <p:cNvSpPr>
            <a:spLocks noGrp="1"/>
          </p:cNvSpPr>
          <p:nvPr>
            <p:ph type="body" idx="1"/>
          </p:nvPr>
        </p:nvSpPr>
        <p:spPr/>
        <p:txBody>
          <a:bodyPr wrap="square" lIns="91440" tIns="45720" rIns="91440" bIns="45720" anchor="t"/>
          <a:lstStyle/>
          <a:p>
            <a:pPr lvl="0"/>
            <a:r>
              <a:rPr lang="ru-RU" altLang="ru-RU" dirty="0"/>
              <a:t>Система межведомственного электронного взаимодействия</a:t>
            </a:r>
          </a:p>
          <a:p>
            <a:pPr lvl="0"/>
            <a:endParaRPr lang="ru-RU" altLang="ru-RU" dirty="0"/>
          </a:p>
        </p:txBody>
      </p:sp>
      <p:sp>
        <p:nvSpPr>
          <p:cNvPr id="18436"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8</a:t>
            </a:fld>
            <a:endParaRPr lang="ru-RU" altLang="ru-RU" sz="1200"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a:xfrm>
            <a:off x="917575" y="744538"/>
            <a:ext cx="4962525" cy="3722687"/>
          </a:xfrm>
        </p:spPr>
      </p:sp>
      <p:sp>
        <p:nvSpPr>
          <p:cNvPr id="20483" name="Заметки 2"/>
          <p:cNvSpPr>
            <a:spLocks noGrp="1"/>
          </p:cNvSpPr>
          <p:nvPr>
            <p:ph type="body" idx="1"/>
          </p:nvPr>
        </p:nvSpPr>
        <p:spPr/>
        <p:txBody>
          <a:bodyPr wrap="square" lIns="91440" tIns="45720" rIns="91440" bIns="45720" anchor="t"/>
          <a:lstStyle/>
          <a:p>
            <a:pPr lvl="0"/>
            <a:r>
              <a:rPr lang="ru-RU" altLang="ru-RU" dirty="0"/>
              <a:t>Система межведомственного электронного взаимодействия</a:t>
            </a:r>
          </a:p>
          <a:p>
            <a:pPr lvl="0"/>
            <a:endParaRPr lang="ru-RU" altLang="ru-RU" dirty="0"/>
          </a:p>
        </p:txBody>
      </p:sp>
      <p:sp>
        <p:nvSpPr>
          <p:cNvPr id="20484" name="Номер слайда 3"/>
          <p:cNvSpPr txBox="1">
            <a:spLocks noGrp="1"/>
          </p:cNvSpPr>
          <p:nvPr>
            <p:ph type="sldNum" sz="quarter"/>
          </p:nvPr>
        </p:nvSpPr>
        <p:spPr>
          <a:xfrm>
            <a:off x="3851275" y="9429750"/>
            <a:ext cx="2946400" cy="496888"/>
          </a:xfrm>
          <a:prstGeom prst="rect">
            <a:avLst/>
          </a:prstGeom>
          <a:noFill/>
          <a:ln w="9525">
            <a:noFill/>
          </a:ln>
        </p:spPr>
        <p:txBody>
          <a:bodyPr anchor="b"/>
          <a:lstStyle/>
          <a:p>
            <a:pPr lvl="0" algn="r" eaLnBrk="1" hangingPunct="1"/>
            <a:fld id="{9A0DB2DC-4C9A-4742-B13C-FB6460FD3503}" type="slidenum">
              <a:rPr lang="ru-RU" altLang="ru-RU" sz="1200" dirty="0">
                <a:latin typeface="Times New Roman" panose="02020603050405020304" pitchFamily="18" charset="0"/>
              </a:rPr>
              <a:t>9</a:t>
            </a:fld>
            <a:endParaRPr lang="ru-RU" altLang="ru-RU" sz="1200"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54763" y="836613"/>
            <a:ext cx="1817687" cy="55451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00113" y="836613"/>
            <a:ext cx="5302250" cy="55451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2268538" y="1052513"/>
            <a:ext cx="561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spcBef>
                <a:spcPct val="50000"/>
              </a:spcBef>
            </a:pPr>
            <a:r>
              <a:rPr lang="ru-RU" altLang="ru-RU" b="1" dirty="0">
                <a:solidFill>
                  <a:srgbClr val="D9241C"/>
                </a:solidFill>
                <a:latin typeface="Arial" panose="020B0604020202020204" pitchFamily="34" charset="0"/>
              </a:rPr>
              <a:t>Единый семинар</a:t>
            </a:r>
          </a:p>
        </p:txBody>
      </p:sp>
      <p:sp>
        <p:nvSpPr>
          <p:cNvPr id="10" name="Text Box 4"/>
          <p:cNvSpPr txBox="1">
            <a:spLocks noChangeArrowheads="1"/>
          </p:cNvSpPr>
          <p:nvPr/>
        </p:nvSpPr>
        <p:spPr bwMode="auto">
          <a:xfrm>
            <a:off x="2268538" y="1341438"/>
            <a:ext cx="6337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spcBef>
                <a:spcPct val="50000"/>
              </a:spcBef>
            </a:pPr>
            <a:r>
              <a:rPr lang="en-US" altLang="ru-RU" sz="1600" dirty="0">
                <a:solidFill>
                  <a:srgbClr val="800000"/>
                </a:solidFill>
                <a:latin typeface="Arial" panose="020B0604020202020204" pitchFamily="34" charset="0"/>
              </a:rPr>
              <a:t>14 </a:t>
            </a:r>
            <a:r>
              <a:rPr lang="ru-RU" altLang="ru-RU" sz="1600" dirty="0">
                <a:solidFill>
                  <a:srgbClr val="800000"/>
                </a:solidFill>
                <a:latin typeface="Arial" panose="020B0604020202020204" pitchFamily="34" charset="0"/>
              </a:rPr>
              <a:t>октября</a:t>
            </a:r>
            <a:r>
              <a:rPr lang="en-US" altLang="ru-RU" sz="1600" dirty="0">
                <a:solidFill>
                  <a:srgbClr val="800000"/>
                </a:solidFill>
                <a:latin typeface="Arial" panose="020B0604020202020204" pitchFamily="34" charset="0"/>
              </a:rPr>
              <a:t> 2015 </a:t>
            </a:r>
            <a:r>
              <a:rPr lang="ru-RU" altLang="ru-RU" sz="1600" dirty="0">
                <a:solidFill>
                  <a:srgbClr val="800000"/>
                </a:solidFill>
                <a:latin typeface="Arial" panose="020B0604020202020204" pitchFamily="34" charset="0"/>
              </a:rPr>
              <a:t>года</a:t>
            </a:r>
          </a:p>
        </p:txBody>
      </p:sp>
      <p:pic>
        <p:nvPicPr>
          <p:cNvPr id="5124" name="Picture 5" descr="лого2"/>
          <p:cNvPicPr>
            <a:picLocks noChangeAspect="1"/>
          </p:cNvPicPr>
          <p:nvPr/>
        </p:nvPicPr>
        <p:blipFill>
          <a:blip r:embed="rId3"/>
          <a:stretch>
            <a:fillRect/>
          </a:stretch>
        </p:blipFill>
        <p:spPr>
          <a:xfrm>
            <a:off x="1225550" y="1196975"/>
            <a:ext cx="809625" cy="371475"/>
          </a:xfrm>
          <a:prstGeom prst="rect">
            <a:avLst/>
          </a:prstGeom>
          <a:noFill/>
          <a:ln w="9525">
            <a:noFill/>
          </a:ln>
        </p:spPr>
      </p:pic>
      <p:sp>
        <p:nvSpPr>
          <p:cNvPr id="1514498" name="Rectangle 2"/>
          <p:cNvSpPr>
            <a:spLocks noGrp="1" noChangeArrowheads="1"/>
          </p:cNvSpPr>
          <p:nvPr>
            <p:ph type="ctrTitle" sz="quarter" hasCustomPrompt="1"/>
          </p:nvPr>
        </p:nvSpPr>
        <p:spPr>
          <a:xfrm>
            <a:off x="1116013" y="2492375"/>
            <a:ext cx="6985000" cy="1470025"/>
          </a:xfrm>
        </p:spPr>
        <p:txBody>
          <a:bodyPr/>
          <a:lstStyle>
            <a:lvl1pPr>
              <a:defRPr/>
            </a:lvl1pPr>
          </a:lstStyle>
          <a:p>
            <a:pPr lvl="0"/>
            <a:r>
              <a:rPr lang="ru-RU" altLang="ru-RU" noProof="0" smtClean="0"/>
              <a:t>Благодарим за внимание!</a:t>
            </a:r>
          </a:p>
        </p:txBody>
      </p:sp>
    </p:spTree>
  </p:cSld>
  <p:clrMapOvr>
    <a:masterClrMapping/>
  </p:clrMapOvr>
  <p:transition spd="med" advTm="30000"/>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advTm="30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spd="med" advTm="30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476375" y="4941888"/>
            <a:ext cx="2335213" cy="9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963988" y="4941888"/>
            <a:ext cx="2336800" cy="9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advTm="3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advTm="30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spd="med" advTm="30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med" advTm="3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med" advTm="3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50000"/>
              </a:spcAft>
              <a:buClr>
                <a:srgbClr val="CC0000"/>
              </a:buClr>
              <a:buSzPct val="60000"/>
              <a:buFont typeface="Wingdings" panose="05000000000000000000" pitchFamily="2" charset="2"/>
              <a:buNone/>
              <a:defRPr/>
            </a:pPr>
            <a:endParaRPr kumimoji="0" lang="ru-RU" sz="3200" b="0" i="0" u="none" strike="noStrike" kern="0" cap="none" spc="0" normalizeH="0" baseline="0" noProof="0" smtClean="0">
              <a:ln>
                <a:noFill/>
              </a:ln>
              <a:solidFill>
                <a:srgbClr val="5B0917"/>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med" advTm="30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advTm="30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689600" y="2060575"/>
            <a:ext cx="1403350" cy="3816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476375" y="2060575"/>
            <a:ext cx="4060825" cy="3816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advTm="3000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spd="med" advTm="3000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6149" name="Line 12"/>
          <p:cNvSpPr/>
          <p:nvPr userDrawn="1"/>
        </p:nvSpPr>
        <p:spPr>
          <a:xfrm>
            <a:off x="755650" y="0"/>
            <a:ext cx="0" cy="6858000"/>
          </a:xfrm>
          <a:prstGeom prst="line">
            <a:avLst/>
          </a:prstGeom>
          <a:ln w="9525">
            <a:noFill/>
          </a:ln>
        </p:spPr>
      </p:sp>
      <p:pic>
        <p:nvPicPr>
          <p:cNvPr id="6150" name="Picture 18" descr="обложка"/>
          <p:cNvPicPr>
            <a:picLocks noChangeAspect="1"/>
          </p:cNvPicPr>
          <p:nvPr userDrawn="1"/>
        </p:nvPicPr>
        <p:blipFill>
          <a:blip r:embed="rId2"/>
          <a:stretch>
            <a:fillRect/>
          </a:stretch>
        </p:blipFill>
        <p:spPr>
          <a:xfrm>
            <a:off x="0" y="0"/>
            <a:ext cx="9142413" cy="6856413"/>
          </a:xfrm>
          <a:prstGeom prst="rect">
            <a:avLst/>
          </a:prstGeom>
          <a:noFill/>
          <a:ln w="9525">
            <a:noFill/>
          </a:ln>
        </p:spPr>
      </p:pic>
      <p:sp>
        <p:nvSpPr>
          <p:cNvPr id="2" name="Замещающий номер слайда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5CA829E-6BED-4DCC-BE96-251A0905A55D}" type="slidenum">
              <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rPr>
              <a:t>‹#›</a:t>
            </a:fld>
            <a:endPar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000000"/>
                </a:solidFill>
              </a:defRPr>
            </a:lvl1pPr>
          </a:lstStyle>
          <a:p>
            <a:r>
              <a:rPr lang="ru-RU" dirty="0" smtClean="0"/>
              <a:t>Образец заголовка</a:t>
            </a:r>
            <a:endParaRPr lang="ru-RU" dirty="0"/>
          </a:p>
        </p:txBody>
      </p:sp>
      <p:sp>
        <p:nvSpPr>
          <p:cNvPr id="3" name="Объект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p:txBody>
      </p:sp>
      <p:sp>
        <p:nvSpPr>
          <p:cNvPr id="4" name="Замещающий номер слайда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5CA829E-6BED-4DCC-BE96-251A0905A55D}" type="slidenum">
              <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rPr>
              <a:t>‹#›</a:t>
            </a:fld>
            <a:endPar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Замещающий номер слайда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5CA829E-6BED-4DCC-BE96-251A0905A55D}" type="slidenum">
              <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rPr>
              <a:t>‹#›</a:t>
            </a:fld>
            <a:endPar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15900" y="1700213"/>
            <a:ext cx="4243388" cy="316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11688" y="1700213"/>
            <a:ext cx="4244975" cy="316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Замещающий номер слайда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5CA829E-6BED-4DCC-BE96-251A0905A55D}" type="slidenum">
              <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rPr>
              <a:t>‹#›</a:t>
            </a:fld>
            <a:endPar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Замещающий номер слайда 6"/>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5CA829E-6BED-4DCC-BE96-251A0905A55D}" type="slidenum">
              <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rPr>
              <a:t>‹#›</a:t>
            </a:fld>
            <a:endPar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Замещающий номер слайда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5CA829E-6BED-4DCC-BE96-251A0905A55D}" type="slidenum">
              <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rPr>
              <a:t>‹#›</a:t>
            </a:fld>
            <a:endPar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Замещающий номер слайда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5CA829E-6BED-4DCC-BE96-251A0905A55D}" type="slidenum">
              <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rPr>
              <a:t>‹#›</a:t>
            </a:fld>
            <a:endPar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Замещающий номер слайда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5CA829E-6BED-4DCC-BE96-251A0905A55D}" type="slidenum">
              <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rPr>
              <a:t>‹#›</a:t>
            </a:fld>
            <a:endPar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50000"/>
              </a:spcAft>
              <a:buClr>
                <a:srgbClr val="CC0000"/>
              </a:buClr>
              <a:buSzTx/>
              <a:buFont typeface="Arial" panose="020B0604020202020204" pitchFamily="34" charset="0"/>
              <a:buNone/>
              <a:defRPr/>
            </a:pPr>
            <a:endParaRPr kumimoji="0" lang="ru-RU"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Замещающий номер слайда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5CA829E-6BED-4DCC-BE96-251A0905A55D}" type="slidenum">
              <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rPr>
              <a:t>‹#›</a:t>
            </a:fld>
            <a:endPar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Замещающий номер слайда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5CA829E-6BED-4DCC-BE96-251A0905A55D}" type="slidenum">
              <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rPr>
              <a:t>‹#›</a:t>
            </a:fld>
            <a:endPar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97663" y="152400"/>
            <a:ext cx="2159000" cy="47164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15900" y="152400"/>
            <a:ext cx="6329363" cy="47164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Замещающий номер слайда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C5CA829E-6BED-4DCC-BE96-251A0905A55D}" type="slidenum">
              <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rPr>
              <a:t>‹#›</a:t>
            </a:fld>
            <a:endPar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9F4A593-A517-4366-826E-80F6424572AB}" type="datetimeFigureOut">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09.10.2019</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831AE43C-3A79-4472-8ABF-94F53D51D36A}" type="slidenum">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9F4A593-A517-4366-826E-80F6424572AB}" type="datetimeFigureOut">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09.10.2019</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831AE43C-3A79-4472-8ABF-94F53D51D36A}" type="slidenum">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9F4A593-A517-4366-826E-80F6424572AB}" type="datetimeFigureOut">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09.10.2019</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831AE43C-3A79-4472-8ABF-94F53D51D36A}" type="slidenum">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671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825625"/>
            <a:ext cx="38671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Замещающая дата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9F4A593-A517-4366-826E-80F6424572AB}" type="datetimeFigureOut">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09.10.2019</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Замещающий нижний колонтитул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Замещающий номер слайда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831AE43C-3A79-4472-8ABF-94F53D51D36A}" type="slidenum">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Замещающая дата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9F4A593-A517-4366-826E-80F6424572AB}" type="datetimeFigureOut">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09.10.2019</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Замещающий нижний колонтитул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Замещающий номер слайда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831AE43C-3A79-4472-8ABF-94F53D51D36A}" type="slidenum">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00113" y="1557338"/>
            <a:ext cx="3559175"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11688" y="1557338"/>
            <a:ext cx="3560762"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Замещающая дата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9F4A593-A517-4366-826E-80F6424572AB}" type="datetimeFigureOut">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09.10.2019</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Замещающий нижний колонтитул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Замещающий номер слайда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831AE43C-3A79-4472-8ABF-94F53D51D36A}" type="slidenum">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9F4A593-A517-4366-826E-80F6424572AB}" type="datetimeFigureOut">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09.10.2019</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Замещающий нижний колонтитул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Замещающий номер слайда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831AE43C-3A79-4472-8ABF-94F53D51D36A}" type="slidenum">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Замещающая дата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9F4A593-A517-4366-826E-80F6424572AB}" type="datetimeFigureOut">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09.10.2019</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Замещающий нижний колонтитул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Замещающий номер слайда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831AE43C-3A79-4472-8ABF-94F53D51D36A}" type="slidenum">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Замещающая дата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9F4A593-A517-4366-826E-80F6424572AB}" type="datetimeFigureOut">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09.10.2019</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Замещающий нижний колонтитул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Замещающий номер слайда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831AE43C-3A79-4472-8ABF-94F53D51D36A}" type="slidenum">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9F4A593-A517-4366-826E-80F6424572AB}" type="datetimeFigureOut">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09.10.2019</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831AE43C-3A79-4472-8ABF-94F53D51D36A}" type="slidenum">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7626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9F4A593-A517-4366-826E-80F6424572AB}" type="datetimeFigureOut">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09.10.2019</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831AE43C-3A79-4472-8ABF-94F53D51D36A}" type="slidenum">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908720"/>
            <a:ext cx="6624638" cy="566737"/>
          </a:xfrm>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50000"/>
              </a:spcAft>
              <a:buClr>
                <a:srgbClr val="CC0000"/>
              </a:buClr>
              <a:buSzPct val="60000"/>
              <a:buFont typeface="Wingdings" panose="05000000000000000000" pitchFamily="2" charset="2"/>
              <a:buNone/>
              <a:defRPr/>
            </a:pPr>
            <a:endParaRPr kumimoji="0" lang="ru-RU"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8"/>
          <p:cNvSpPr>
            <a:spLocks noGrp="1"/>
          </p:cNvSpPr>
          <p:nvPr>
            <p:ph type="body" idx="1"/>
          </p:nvPr>
        </p:nvSpPr>
        <p:spPr>
          <a:xfrm>
            <a:off x="900113" y="1557338"/>
            <a:ext cx="7272337" cy="4824412"/>
          </a:xfrm>
          <a:prstGeom prst="rect">
            <a:avLst/>
          </a:prstGeom>
          <a:noFill/>
          <a:ln w="9525">
            <a:noFill/>
          </a:ln>
        </p:spPr>
        <p:txBody>
          <a:bodyPr/>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1027" name="Rectangle 11"/>
          <p:cNvSpPr>
            <a:spLocks noGrp="1"/>
          </p:cNvSpPr>
          <p:nvPr>
            <p:ph type="title"/>
          </p:nvPr>
        </p:nvSpPr>
        <p:spPr>
          <a:xfrm>
            <a:off x="971550" y="836613"/>
            <a:ext cx="6624638" cy="566737"/>
          </a:xfrm>
          <a:prstGeom prst="rect">
            <a:avLst/>
          </a:prstGeom>
          <a:noFill/>
          <a:ln w="9525">
            <a:noFill/>
          </a:ln>
        </p:spPr>
        <p:txBody>
          <a:bodyPr anchor="ctr"/>
          <a:lstStyle/>
          <a:p>
            <a:pPr lvl="0"/>
            <a:r>
              <a:rPr lang="ru-RU" altLang="ru-RU" dirty="0"/>
              <a:t>Образец заголовка</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rtl="0" eaLnBrk="0" fontAlgn="base" hangingPunct="0">
        <a:lnSpc>
          <a:spcPct val="80000"/>
        </a:lnSpc>
        <a:spcBef>
          <a:spcPct val="0"/>
        </a:spcBef>
        <a:spcAft>
          <a:spcPct val="0"/>
        </a:spcAft>
        <a:defRPr sz="2400" b="1">
          <a:solidFill>
            <a:srgbClr val="CC0000"/>
          </a:solidFill>
          <a:latin typeface="+mj-lt"/>
          <a:ea typeface="Arial" panose="020B0604020202020204" pitchFamily="34" charset="0"/>
          <a:cs typeface="+mj-cs"/>
        </a:defRPr>
      </a:lvl1pPr>
      <a:lvl2pPr algn="l" rtl="0" eaLnBrk="0" fontAlgn="base" hangingPunct="0">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2pPr>
      <a:lvl3pPr algn="l" rtl="0" eaLnBrk="0" fontAlgn="base" hangingPunct="0">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3pPr>
      <a:lvl4pPr algn="l" rtl="0" eaLnBrk="0" fontAlgn="base" hangingPunct="0">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4pPr>
      <a:lvl5pPr algn="l" rtl="0" eaLnBrk="0" fontAlgn="base" hangingPunct="0">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5pPr>
      <a:lvl6pPr marL="457200" algn="l" rtl="0" fontAlgn="base">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6pPr>
      <a:lvl7pPr marL="914400" algn="l" rtl="0" fontAlgn="base">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7pPr>
      <a:lvl8pPr marL="1371600" algn="l" rtl="0" fontAlgn="base">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8pPr>
      <a:lvl9pPr marL="1828800" algn="l" rtl="0" fontAlgn="base">
        <a:lnSpc>
          <a:spcPct val="80000"/>
        </a:lnSpc>
        <a:spcBef>
          <a:spcPct val="0"/>
        </a:spcBef>
        <a:spcAft>
          <a:spcPct val="0"/>
        </a:spcAft>
        <a:defRPr sz="2400" b="1">
          <a:solidFill>
            <a:srgbClr val="CC0000"/>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50000"/>
        </a:spcAft>
        <a:buClr>
          <a:srgbClr val="CC0000"/>
        </a:buClr>
        <a:buSzPct val="60000"/>
        <a:buFont typeface="Wingdings" panose="05000000000000000000" pitchFamily="2" charset="2"/>
        <a:buChar char="n"/>
        <a:defRPr sz="2200">
          <a:solidFill>
            <a:srgbClr val="000000"/>
          </a:solidFill>
          <a:latin typeface="+mn-lt"/>
          <a:ea typeface="Arial" panose="020B0604020202020204" pitchFamily="34" charset="0"/>
          <a:cs typeface="+mn-cs"/>
        </a:defRPr>
      </a:lvl1pPr>
      <a:lvl2pPr marL="742950" indent="-285750" algn="l" rtl="0" eaLnBrk="0" fontAlgn="base" hangingPunct="0">
        <a:spcBef>
          <a:spcPct val="20000"/>
        </a:spcBef>
        <a:spcAft>
          <a:spcPct val="30000"/>
        </a:spcAft>
        <a:buClr>
          <a:srgbClr val="CC0000"/>
        </a:buClr>
        <a:buFont typeface="Wingdings" panose="05000000000000000000" pitchFamily="2" charset="2"/>
        <a:buChar char="§"/>
        <a:defRPr sz="2000">
          <a:solidFill>
            <a:srgbClr val="000000"/>
          </a:solidFill>
          <a:latin typeface="+mn-lt"/>
          <a:cs typeface="+mn-cs"/>
        </a:defRPr>
      </a:lvl2pPr>
      <a:lvl3pPr marL="1143000" indent="-228600" algn="l" rtl="0" eaLnBrk="0" fontAlgn="base" hangingPunct="0">
        <a:spcBef>
          <a:spcPct val="20000"/>
        </a:spcBef>
        <a:spcAft>
          <a:spcPct val="20000"/>
        </a:spcAft>
        <a:buClr>
          <a:srgbClr val="CC0000"/>
        </a:buClr>
        <a:buSzPct val="80000"/>
        <a:buFont typeface="Wingdings" panose="05000000000000000000" pitchFamily="2" charset="2"/>
        <a:buChar char="§"/>
        <a:defRPr>
          <a:solidFill>
            <a:srgbClr val="000000"/>
          </a:solidFill>
          <a:latin typeface="+mn-lt"/>
          <a:cs typeface="+mn-cs"/>
        </a:defRPr>
      </a:lvl3pPr>
      <a:lvl4pPr marL="1600200" indent="-228600" algn="l" rtl="0" eaLnBrk="0" fontAlgn="base" hangingPunct="0">
        <a:spcBef>
          <a:spcPct val="20000"/>
        </a:spcBef>
        <a:spcAft>
          <a:spcPct val="20000"/>
        </a:spcAft>
        <a:buClr>
          <a:srgbClr val="CC0000"/>
        </a:buClr>
        <a:buFont typeface="Times New Roman" panose="02020603050405020304" pitchFamily="18" charset="0"/>
        <a:buChar char="▪"/>
        <a:defRPr sz="1600">
          <a:solidFill>
            <a:srgbClr val="000000"/>
          </a:solidFill>
          <a:latin typeface="+mn-lt"/>
          <a:cs typeface="+mn-cs"/>
        </a:defRPr>
      </a:lvl4pPr>
      <a:lvl5pPr marL="20574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000000"/>
          </a:solidFill>
          <a:latin typeface="+mn-lt"/>
          <a:cs typeface="+mn-cs"/>
        </a:defRPr>
      </a:lvl5pPr>
      <a:lvl6pPr marL="2514600" indent="-228600" algn="l" rtl="0" fontAlgn="base">
        <a:spcBef>
          <a:spcPct val="20000"/>
        </a:spcBef>
        <a:spcAft>
          <a:spcPct val="0"/>
        </a:spcAft>
        <a:buClr>
          <a:srgbClr val="CC0000"/>
        </a:buClr>
        <a:buFont typeface="Arial" panose="020B0604020202020204" pitchFamily="34" charset="0"/>
        <a:buChar char="∙"/>
        <a:defRPr sz="1400">
          <a:solidFill>
            <a:srgbClr val="5B0917"/>
          </a:solidFill>
          <a:latin typeface="+mn-lt"/>
          <a:cs typeface="+mn-cs"/>
        </a:defRPr>
      </a:lvl6pPr>
      <a:lvl7pPr marL="2971800" indent="-228600" algn="l" rtl="0" fontAlgn="base">
        <a:spcBef>
          <a:spcPct val="20000"/>
        </a:spcBef>
        <a:spcAft>
          <a:spcPct val="0"/>
        </a:spcAft>
        <a:buClr>
          <a:srgbClr val="CC0000"/>
        </a:buClr>
        <a:buFont typeface="Arial" panose="020B0604020202020204" pitchFamily="34" charset="0"/>
        <a:buChar char="∙"/>
        <a:defRPr sz="1400">
          <a:solidFill>
            <a:srgbClr val="5B0917"/>
          </a:solidFill>
          <a:latin typeface="+mn-lt"/>
          <a:cs typeface="+mn-cs"/>
        </a:defRPr>
      </a:lvl7pPr>
      <a:lvl8pPr marL="3429000" indent="-228600" algn="l" rtl="0" fontAlgn="base">
        <a:spcBef>
          <a:spcPct val="20000"/>
        </a:spcBef>
        <a:spcAft>
          <a:spcPct val="0"/>
        </a:spcAft>
        <a:buClr>
          <a:srgbClr val="CC0000"/>
        </a:buClr>
        <a:buFont typeface="Arial" panose="020B0604020202020204" pitchFamily="34" charset="0"/>
        <a:buChar char="∙"/>
        <a:defRPr sz="1400">
          <a:solidFill>
            <a:srgbClr val="5B0917"/>
          </a:solidFill>
          <a:latin typeface="+mn-lt"/>
          <a:cs typeface="+mn-cs"/>
        </a:defRPr>
      </a:lvl8pPr>
      <a:lvl9pPr marL="3886200" indent="-228600" algn="l" rtl="0" fontAlgn="base">
        <a:spcBef>
          <a:spcPct val="20000"/>
        </a:spcBef>
        <a:spcAft>
          <a:spcPct val="0"/>
        </a:spcAft>
        <a:buClr>
          <a:srgbClr val="CC0000"/>
        </a:buClr>
        <a:buFont typeface="Arial" panose="020B0604020202020204" pitchFamily="34" charset="0"/>
        <a:buChar char="∙"/>
        <a:defRPr sz="1400">
          <a:solidFill>
            <a:srgbClr val="5B0917"/>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5" name="Text Box 6"/>
          <p:cNvSpPr txBox="1">
            <a:spLocks noChangeArrowheads="1"/>
          </p:cNvSpPr>
          <p:nvPr/>
        </p:nvSpPr>
        <p:spPr bwMode="auto">
          <a:xfrm>
            <a:off x="1979613" y="1268413"/>
            <a:ext cx="5616575" cy="396875"/>
          </a:xfrm>
          <a:prstGeom prst="rect">
            <a:avLst/>
          </a:prstGeom>
          <a:noFill/>
          <a:ln w="12699">
            <a:noFill/>
            <a:miter lim="800000"/>
            <a:headEnd type="none" w="sm" len="sm"/>
            <a:tailEnd type="none" w="sm" len="sm"/>
          </a:ln>
          <a:effectLst/>
        </p:spPr>
        <p:txBody>
          <a:bodyPr>
            <a:spAutoFit/>
          </a:bodyPr>
          <a:lstStyle/>
          <a:p>
            <a:pPr lvl="0" algn="r">
              <a:spcBef>
                <a:spcPct val="50000"/>
              </a:spcBef>
            </a:pPr>
            <a:r>
              <a:rPr lang="ru-RU" altLang="ru-RU" b="1" dirty="0">
                <a:solidFill>
                  <a:srgbClr val="D9241C"/>
                </a:solidFill>
                <a:latin typeface="Arial" panose="020B0604020202020204" pitchFamily="34" charset="0"/>
              </a:rPr>
              <a:t>Единый семинар 1С</a:t>
            </a:r>
          </a:p>
        </p:txBody>
      </p:sp>
      <p:sp>
        <p:nvSpPr>
          <p:cNvPr id="16" name="Text Box 7"/>
          <p:cNvSpPr txBox="1">
            <a:spLocks noChangeArrowheads="1"/>
          </p:cNvSpPr>
          <p:nvPr/>
        </p:nvSpPr>
        <p:spPr bwMode="auto">
          <a:xfrm>
            <a:off x="4716463" y="1628775"/>
            <a:ext cx="2843213" cy="336550"/>
          </a:xfrm>
          <a:prstGeom prst="rect">
            <a:avLst/>
          </a:prstGeom>
          <a:noFill/>
          <a:ln w="12699">
            <a:noFill/>
            <a:miter lim="800000"/>
            <a:headEnd type="none" w="sm" len="sm"/>
            <a:tailEnd type="none" w="sm" len="sm"/>
          </a:ln>
          <a:effectLst/>
        </p:spPr>
        <p:txBody>
          <a:bodyPr>
            <a:spAutoFit/>
          </a:bodyPr>
          <a:lstStyle/>
          <a:p>
            <a:pPr lvl="0" algn="r">
              <a:spcBef>
                <a:spcPct val="50000"/>
              </a:spcBef>
            </a:pPr>
            <a:r>
              <a:rPr lang="en-US" altLang="ru-RU" sz="1600" dirty="0">
                <a:solidFill>
                  <a:srgbClr val="800000"/>
                </a:solidFill>
                <a:latin typeface="Arial" panose="020B0604020202020204" pitchFamily="34" charset="0"/>
              </a:rPr>
              <a:t>14</a:t>
            </a:r>
            <a:r>
              <a:rPr lang="ru-RU" altLang="ru-RU" sz="1600" dirty="0">
                <a:solidFill>
                  <a:srgbClr val="800000"/>
                </a:solidFill>
                <a:latin typeface="Arial" panose="020B0604020202020204" pitchFamily="34" charset="0"/>
              </a:rPr>
              <a:t> октября 201</a:t>
            </a:r>
            <a:r>
              <a:rPr lang="en-US" altLang="ru-RU" sz="1600" dirty="0">
                <a:solidFill>
                  <a:srgbClr val="800000"/>
                </a:solidFill>
                <a:latin typeface="Arial" panose="020B0604020202020204" pitchFamily="34" charset="0"/>
              </a:rPr>
              <a:t>5</a:t>
            </a:r>
            <a:r>
              <a:rPr lang="ru-RU" altLang="ru-RU" sz="1600" dirty="0">
                <a:solidFill>
                  <a:srgbClr val="800000"/>
                </a:solidFill>
                <a:latin typeface="Arial" panose="020B0604020202020204" pitchFamily="34" charset="0"/>
              </a:rPr>
              <a:t> года</a:t>
            </a:r>
          </a:p>
        </p:txBody>
      </p:sp>
      <p:pic>
        <p:nvPicPr>
          <p:cNvPr id="2052" name="Picture 8" descr="лого2"/>
          <p:cNvPicPr>
            <a:picLocks noChangeAspect="1"/>
          </p:cNvPicPr>
          <p:nvPr/>
        </p:nvPicPr>
        <p:blipFill>
          <a:blip r:embed="rId15"/>
          <a:stretch>
            <a:fillRect/>
          </a:stretch>
        </p:blipFill>
        <p:spPr>
          <a:xfrm>
            <a:off x="1979613" y="1484313"/>
            <a:ext cx="809625" cy="371475"/>
          </a:xfrm>
          <a:prstGeom prst="rect">
            <a:avLst/>
          </a:prstGeom>
          <a:noFill/>
          <a:ln w="9525">
            <a:noFill/>
          </a:ln>
        </p:spPr>
      </p:pic>
      <p:pic>
        <p:nvPicPr>
          <p:cNvPr id="2053" name="Picture 5" descr="листики 2"/>
          <p:cNvPicPr>
            <a:picLocks noChangeAspect="1"/>
          </p:cNvPicPr>
          <p:nvPr/>
        </p:nvPicPr>
        <p:blipFill>
          <a:blip r:embed="rId16"/>
          <a:stretch>
            <a:fillRect/>
          </a:stretch>
        </p:blipFill>
        <p:spPr>
          <a:xfrm>
            <a:off x="5638800" y="0"/>
            <a:ext cx="3505200" cy="1123950"/>
          </a:xfrm>
          <a:prstGeom prst="rect">
            <a:avLst/>
          </a:prstGeom>
          <a:noFill/>
          <a:ln w="9525">
            <a:noFill/>
          </a:ln>
        </p:spPr>
      </p:pic>
      <p:pic>
        <p:nvPicPr>
          <p:cNvPr id="2054" name="Picture 6" descr="листики 2"/>
          <p:cNvPicPr>
            <a:picLocks noChangeAspect="1"/>
          </p:cNvPicPr>
          <p:nvPr/>
        </p:nvPicPr>
        <p:blipFill>
          <a:blip r:embed="rId16"/>
          <a:stretch>
            <a:fillRect/>
          </a:stretch>
        </p:blipFill>
        <p:spPr>
          <a:xfrm>
            <a:off x="5638800" y="0"/>
            <a:ext cx="3505200" cy="1123950"/>
          </a:xfrm>
          <a:prstGeom prst="rect">
            <a:avLst/>
          </a:prstGeom>
          <a:noFill/>
          <a:ln w="9525">
            <a:noFill/>
          </a:ln>
        </p:spPr>
      </p:pic>
      <p:sp>
        <p:nvSpPr>
          <p:cNvPr id="2055" name="Rectangle 7"/>
          <p:cNvSpPr>
            <a:spLocks noGrp="1"/>
          </p:cNvSpPr>
          <p:nvPr>
            <p:ph type="title"/>
          </p:nvPr>
        </p:nvSpPr>
        <p:spPr>
          <a:xfrm>
            <a:off x="1476375" y="2060575"/>
            <a:ext cx="5616575" cy="2089150"/>
          </a:xfrm>
          <a:prstGeom prst="rect">
            <a:avLst/>
          </a:prstGeom>
          <a:noFill/>
          <a:ln w="9525">
            <a:noFill/>
          </a:ln>
        </p:spPr>
        <p:txBody>
          <a:bodyPr anchor="ctr"/>
          <a:lstStyle/>
          <a:p>
            <a:pPr lvl="0"/>
            <a:r>
              <a:rPr lang="ru-RU" altLang="ru-RU" dirty="0"/>
              <a:t>Образец заголовка</a:t>
            </a:r>
          </a:p>
        </p:txBody>
      </p:sp>
      <p:sp>
        <p:nvSpPr>
          <p:cNvPr id="2056" name="Rectangle 8"/>
          <p:cNvSpPr>
            <a:spLocks noGrp="1"/>
          </p:cNvSpPr>
          <p:nvPr>
            <p:ph type="body" idx="1"/>
          </p:nvPr>
        </p:nvSpPr>
        <p:spPr>
          <a:xfrm>
            <a:off x="1476375" y="4941888"/>
            <a:ext cx="4824413" cy="935037"/>
          </a:xfrm>
          <a:prstGeom prst="rect">
            <a:avLst/>
          </a:prstGeom>
          <a:noFill/>
          <a:ln w="9525">
            <a:noFill/>
          </a:ln>
        </p:spPr>
        <p:txBody>
          <a:bodyPr/>
          <a:lstStyle/>
          <a:p>
            <a:pPr lvl="0"/>
            <a:r>
              <a:rPr lang="ru-RU" altLang="ru-RU" dirty="0"/>
              <a:t>ФИО и должность докладчика</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advTm="30000"/>
  <p:timing>
    <p:tnLst>
      <p:par>
        <p:cTn id="1" dur="indefinite" restart="never" nodeType="tmRoot"/>
      </p:par>
    </p:tnLst>
  </p:timing>
  <p:hf sldNum="0" hdr="0" ftr="0" dt="0"/>
  <p:txStyles>
    <p:titleStyle>
      <a:lvl1pPr algn="ctr" rtl="0" eaLnBrk="0" fontAlgn="base" hangingPunct="0">
        <a:lnSpc>
          <a:spcPct val="80000"/>
        </a:lnSpc>
        <a:spcBef>
          <a:spcPct val="0"/>
        </a:spcBef>
        <a:spcAft>
          <a:spcPct val="0"/>
        </a:spcAft>
        <a:defRPr sz="3600" b="1">
          <a:solidFill>
            <a:srgbClr val="CC0000"/>
          </a:solidFill>
          <a:latin typeface="+mj-lt"/>
          <a:ea typeface="+mj-ea"/>
          <a:cs typeface="+mj-cs"/>
        </a:defRPr>
      </a:lvl1pPr>
      <a:lvl2pPr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2pPr>
      <a:lvl3pPr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3pPr>
      <a:lvl4pPr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4pPr>
      <a:lvl5pPr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5pPr>
      <a:lvl6pPr marL="457200"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6pPr>
      <a:lvl7pPr marL="914400"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7pPr>
      <a:lvl8pPr marL="1371600"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8pPr>
      <a:lvl9pPr marL="1828800" algn="ctr" rtl="0" eaLnBrk="0" fontAlgn="base" hangingPunct="0">
        <a:lnSpc>
          <a:spcPct val="80000"/>
        </a:lnSpc>
        <a:spcBef>
          <a:spcPct val="0"/>
        </a:spcBef>
        <a:spcAft>
          <a:spcPct val="0"/>
        </a:spcAft>
        <a:defRPr sz="3600" b="1">
          <a:solidFill>
            <a:srgbClr val="CC0000"/>
          </a:solidFill>
          <a:latin typeface="Arial" panose="020B0604020202020204" pitchFamily="34" charset="0"/>
        </a:defRPr>
      </a:lvl9pPr>
    </p:titleStyle>
    <p:bodyStyle>
      <a:lvl1pPr marL="342900" indent="-342900" algn="l" rtl="0" eaLnBrk="0" fontAlgn="base" hangingPunct="0">
        <a:spcBef>
          <a:spcPct val="20000"/>
        </a:spcBef>
        <a:spcAft>
          <a:spcPct val="50000"/>
        </a:spcAft>
        <a:buClr>
          <a:srgbClr val="CC0000"/>
        </a:buClr>
        <a:buSzPct val="60000"/>
        <a:buFont typeface="Wingdings" panose="05000000000000000000"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anose="05000000000000000000"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anose="05000000000000000000"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anose="02020603050405020304"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5pPr>
      <a:lvl6pPr marL="25146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6pPr>
      <a:lvl7pPr marL="29718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7pPr>
      <a:lvl8pPr marL="34290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8pPr>
      <a:lvl9pPr marL="38862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14"/>
          <p:cNvGrpSpPr/>
          <p:nvPr userDrawn="1"/>
        </p:nvGrpSpPr>
        <p:grpSpPr>
          <a:xfrm>
            <a:off x="250825" y="0"/>
            <a:ext cx="8713788" cy="6597650"/>
            <a:chOff x="158" y="0"/>
            <a:chExt cx="5489" cy="4156"/>
          </a:xfrm>
        </p:grpSpPr>
        <p:sp>
          <p:nvSpPr>
            <p:cNvPr id="3080" name="Line 2"/>
            <p:cNvSpPr/>
            <p:nvPr userDrawn="1"/>
          </p:nvSpPr>
          <p:spPr>
            <a:xfrm flipV="1">
              <a:off x="295" y="0"/>
              <a:ext cx="0" cy="4156"/>
            </a:xfrm>
            <a:prstGeom prst="line">
              <a:avLst/>
            </a:prstGeom>
            <a:ln w="3175" cap="flat" cmpd="sng">
              <a:solidFill>
                <a:schemeClr val="bg1"/>
              </a:solidFill>
              <a:prstDash val="dash"/>
              <a:headEnd type="none" w="med" len="med"/>
              <a:tailEnd type="none" w="med" len="med"/>
            </a:ln>
          </p:spPr>
        </p:sp>
        <p:sp>
          <p:nvSpPr>
            <p:cNvPr id="3081" name="Line 10"/>
            <p:cNvSpPr/>
            <p:nvPr userDrawn="1"/>
          </p:nvSpPr>
          <p:spPr>
            <a:xfrm flipH="1">
              <a:off x="158" y="371"/>
              <a:ext cx="5489" cy="0"/>
            </a:xfrm>
            <a:prstGeom prst="line">
              <a:avLst/>
            </a:prstGeom>
            <a:ln w="6350" cap="flat" cmpd="sng">
              <a:solidFill>
                <a:schemeClr val="bg1"/>
              </a:solidFill>
              <a:prstDash val="dash"/>
              <a:headEnd type="none" w="med" len="med"/>
              <a:tailEnd type="none" w="med" len="med"/>
            </a:ln>
          </p:spPr>
        </p:sp>
        <p:sp>
          <p:nvSpPr>
            <p:cNvPr id="3082" name="Line 11"/>
            <p:cNvSpPr/>
            <p:nvPr userDrawn="1"/>
          </p:nvSpPr>
          <p:spPr>
            <a:xfrm flipH="1">
              <a:off x="158" y="663"/>
              <a:ext cx="5489" cy="0"/>
            </a:xfrm>
            <a:prstGeom prst="line">
              <a:avLst/>
            </a:prstGeom>
            <a:ln w="6350" cap="flat" cmpd="sng">
              <a:solidFill>
                <a:schemeClr val="bg1"/>
              </a:solidFill>
              <a:prstDash val="dash"/>
              <a:headEnd type="none" w="med" len="med"/>
              <a:tailEnd type="none" w="med" len="med"/>
            </a:ln>
          </p:spPr>
        </p:sp>
      </p:grpSp>
      <p:sp>
        <p:nvSpPr>
          <p:cNvPr id="3075" name="Rectangle 3"/>
          <p:cNvSpPr>
            <a:spLocks noGrp="1"/>
          </p:cNvSpPr>
          <p:nvPr>
            <p:ph type="body" idx="1"/>
          </p:nvPr>
        </p:nvSpPr>
        <p:spPr>
          <a:xfrm>
            <a:off x="215900" y="1700213"/>
            <a:ext cx="8640763" cy="3168650"/>
          </a:xfrm>
          <a:prstGeom prst="rect">
            <a:avLst/>
          </a:prstGeom>
          <a:noFill/>
          <a:ln w="9525">
            <a:noFill/>
          </a:ln>
        </p:spPr>
        <p:txBody>
          <a:bodyPr/>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p:txBody>
      </p:sp>
      <p:sp>
        <p:nvSpPr>
          <p:cNvPr id="3076" name="Rectangle 4"/>
          <p:cNvSpPr>
            <a:spLocks noGrp="1"/>
          </p:cNvSpPr>
          <p:nvPr>
            <p:ph type="title"/>
          </p:nvPr>
        </p:nvSpPr>
        <p:spPr>
          <a:xfrm>
            <a:off x="1871663" y="152400"/>
            <a:ext cx="7021512" cy="1081088"/>
          </a:xfrm>
          <a:prstGeom prst="rect">
            <a:avLst/>
          </a:prstGeom>
          <a:noFill/>
          <a:ln w="9525">
            <a:noFill/>
          </a:ln>
        </p:spPr>
        <p:txBody>
          <a:bodyPr anchor="ctr"/>
          <a:lstStyle/>
          <a:p>
            <a:pPr lvl="0"/>
            <a:r>
              <a:rPr lang="ru-RU" altLang="ru-RU" dirty="0"/>
              <a:t>Образец заголовка</a:t>
            </a:r>
          </a:p>
        </p:txBody>
      </p:sp>
      <p:sp>
        <p:nvSpPr>
          <p:cNvPr id="1454086" name="Rectangle 6"/>
          <p:cNvSpPr>
            <a:spLocks noGrp="1" noChangeArrowheads="1"/>
          </p:cNvSpPr>
          <p:nvPr>
            <p:ph type="sldNum" sz="quarter" idx="4"/>
          </p:nvPr>
        </p:nvSpPr>
        <p:spPr bwMode="auto">
          <a:xfrm>
            <a:off x="8388350" y="6345238"/>
            <a:ext cx="571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lnSpc>
                <a:spcPct val="100000"/>
              </a:lnSpc>
              <a:spcBef>
                <a:spcPct val="0"/>
              </a:spcBef>
              <a:defRPr sz="1800">
                <a:solidFill>
                  <a:srgbClr val="29292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5CA829E-6BED-4DCC-BE96-251A0905A55D}" type="slidenum">
              <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rPr>
              <a:t>‹#›</a:t>
            </a:fld>
            <a:endParaRPr kumimoji="0" lang="ru-RU" altLang="ru-RU" sz="1800" b="0" i="0" u="none" strike="noStrike" kern="1200" cap="none" spc="0" normalizeH="0" baseline="0" noProof="0">
              <a:ln>
                <a:noFill/>
              </a:ln>
              <a:solidFill>
                <a:srgbClr val="292929"/>
              </a:solidFill>
              <a:effectLst/>
              <a:uLnTx/>
              <a:uFillTx/>
              <a:latin typeface="Arial" panose="020B0604020202020204" pitchFamily="34" charset="0"/>
              <a:ea typeface="+mn-ea"/>
              <a:cs typeface="Arial" panose="020B0604020202020204" pitchFamily="34" charset="0"/>
            </a:endParaRPr>
          </a:p>
        </p:txBody>
      </p:sp>
      <p:sp>
        <p:nvSpPr>
          <p:cNvPr id="3078" name="Line 15"/>
          <p:cNvSpPr/>
          <p:nvPr userDrawn="1"/>
        </p:nvSpPr>
        <p:spPr>
          <a:xfrm>
            <a:off x="468313" y="0"/>
            <a:ext cx="0" cy="6858000"/>
          </a:xfrm>
          <a:prstGeom prst="line">
            <a:avLst/>
          </a:prstGeom>
          <a:ln w="9525" cap="flat" cmpd="sng">
            <a:solidFill>
              <a:schemeClr val="bg1"/>
            </a:solidFill>
            <a:prstDash val="dash"/>
            <a:headEnd type="none" w="med" len="med"/>
            <a:tailEnd type="none" w="med" len="med"/>
          </a:ln>
        </p:spPr>
      </p:sp>
      <p:pic>
        <p:nvPicPr>
          <p:cNvPr id="3079" name="Picture 2" descr="C:\Users\Fomin_D\Desktop\1C_Shlepok.png"/>
          <p:cNvPicPr>
            <a:picLocks noChangeAspect="1"/>
          </p:cNvPicPr>
          <p:nvPr userDrawn="1"/>
        </p:nvPicPr>
        <p:blipFill>
          <a:blip r:embed="rId13"/>
          <a:stretch>
            <a:fillRect/>
          </a:stretch>
        </p:blipFill>
        <p:spPr>
          <a:xfrm>
            <a:off x="142875" y="155575"/>
            <a:ext cx="1798638" cy="140176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sldNum="0" hdr="0" ftr="0" dt="0"/>
  <p:txStyles>
    <p:titleStyle>
      <a:lvl1pPr algn="l" rtl="0" eaLnBrk="0" fontAlgn="base" hangingPunct="0">
        <a:lnSpc>
          <a:spcPct val="80000"/>
        </a:lnSpc>
        <a:spcBef>
          <a:spcPct val="0"/>
        </a:spcBef>
        <a:spcAft>
          <a:spcPct val="0"/>
        </a:spcAft>
        <a:defRPr sz="3200" b="1">
          <a:solidFill>
            <a:srgbClr val="000000"/>
          </a:solidFill>
          <a:latin typeface="+mj-lt"/>
          <a:ea typeface="Arial" panose="020B0604020202020204" pitchFamily="34" charset="0"/>
          <a:cs typeface="+mj-cs"/>
        </a:defRPr>
      </a:lvl1pPr>
      <a:lvl2pPr algn="l" rtl="0" eaLnBrk="0" fontAlgn="base" hangingPunct="0">
        <a:lnSpc>
          <a:spcPct val="80000"/>
        </a:lnSpc>
        <a:spcBef>
          <a:spcPct val="0"/>
        </a:spcBef>
        <a:spcAft>
          <a:spcPct val="0"/>
        </a:spcAft>
        <a:defRPr sz="3200" b="1">
          <a:solidFill>
            <a:srgbClr val="000000"/>
          </a:solidFill>
          <a:latin typeface="Arial" panose="020B0604020202020204" pitchFamily="34" charset="0"/>
          <a:cs typeface="Arial" panose="020B0604020202020204" pitchFamily="34" charset="0"/>
        </a:defRPr>
      </a:lvl2pPr>
      <a:lvl3pPr algn="l" rtl="0" eaLnBrk="0" fontAlgn="base" hangingPunct="0">
        <a:lnSpc>
          <a:spcPct val="80000"/>
        </a:lnSpc>
        <a:spcBef>
          <a:spcPct val="0"/>
        </a:spcBef>
        <a:spcAft>
          <a:spcPct val="0"/>
        </a:spcAft>
        <a:defRPr sz="3200" b="1">
          <a:solidFill>
            <a:srgbClr val="000000"/>
          </a:solidFill>
          <a:latin typeface="Arial" panose="020B0604020202020204" pitchFamily="34" charset="0"/>
          <a:cs typeface="Arial" panose="020B0604020202020204" pitchFamily="34" charset="0"/>
        </a:defRPr>
      </a:lvl3pPr>
      <a:lvl4pPr algn="l" rtl="0" eaLnBrk="0" fontAlgn="base" hangingPunct="0">
        <a:lnSpc>
          <a:spcPct val="80000"/>
        </a:lnSpc>
        <a:spcBef>
          <a:spcPct val="0"/>
        </a:spcBef>
        <a:spcAft>
          <a:spcPct val="0"/>
        </a:spcAft>
        <a:defRPr sz="3200" b="1">
          <a:solidFill>
            <a:srgbClr val="000000"/>
          </a:solidFill>
          <a:latin typeface="Arial" panose="020B0604020202020204" pitchFamily="34" charset="0"/>
          <a:cs typeface="Arial" panose="020B0604020202020204" pitchFamily="34" charset="0"/>
        </a:defRPr>
      </a:lvl4pPr>
      <a:lvl5pPr algn="l" rtl="0" eaLnBrk="0" fontAlgn="base" hangingPunct="0">
        <a:lnSpc>
          <a:spcPct val="80000"/>
        </a:lnSpc>
        <a:spcBef>
          <a:spcPct val="0"/>
        </a:spcBef>
        <a:spcAft>
          <a:spcPct val="0"/>
        </a:spcAft>
        <a:defRPr sz="3200" b="1">
          <a:solidFill>
            <a:srgbClr val="000000"/>
          </a:solidFill>
          <a:latin typeface="Arial" panose="020B0604020202020204" pitchFamily="34" charset="0"/>
          <a:cs typeface="Arial" panose="020B0604020202020204" pitchFamily="34" charset="0"/>
        </a:defRPr>
      </a:lvl5pPr>
      <a:lvl6pPr marL="457200" algn="l" rtl="0" fontAlgn="base">
        <a:lnSpc>
          <a:spcPct val="80000"/>
        </a:lnSpc>
        <a:spcBef>
          <a:spcPct val="0"/>
        </a:spcBef>
        <a:spcAft>
          <a:spcPct val="0"/>
        </a:spcAft>
        <a:defRPr sz="2300" b="1">
          <a:solidFill>
            <a:srgbClr val="292929"/>
          </a:solidFill>
          <a:latin typeface="Arial" panose="020B0604020202020204" pitchFamily="34" charset="0"/>
          <a:cs typeface="Arial" panose="020B0604020202020204" pitchFamily="34" charset="0"/>
        </a:defRPr>
      </a:lvl6pPr>
      <a:lvl7pPr marL="914400" algn="l" rtl="0" fontAlgn="base">
        <a:lnSpc>
          <a:spcPct val="80000"/>
        </a:lnSpc>
        <a:spcBef>
          <a:spcPct val="0"/>
        </a:spcBef>
        <a:spcAft>
          <a:spcPct val="0"/>
        </a:spcAft>
        <a:defRPr sz="2300" b="1">
          <a:solidFill>
            <a:srgbClr val="292929"/>
          </a:solidFill>
          <a:latin typeface="Arial" panose="020B0604020202020204" pitchFamily="34" charset="0"/>
          <a:cs typeface="Arial" panose="020B0604020202020204" pitchFamily="34" charset="0"/>
        </a:defRPr>
      </a:lvl7pPr>
      <a:lvl8pPr marL="1371600" algn="l" rtl="0" fontAlgn="base">
        <a:lnSpc>
          <a:spcPct val="80000"/>
        </a:lnSpc>
        <a:spcBef>
          <a:spcPct val="0"/>
        </a:spcBef>
        <a:spcAft>
          <a:spcPct val="0"/>
        </a:spcAft>
        <a:defRPr sz="2300" b="1">
          <a:solidFill>
            <a:srgbClr val="292929"/>
          </a:solidFill>
          <a:latin typeface="Arial" panose="020B0604020202020204" pitchFamily="34" charset="0"/>
          <a:cs typeface="Arial" panose="020B0604020202020204" pitchFamily="34" charset="0"/>
        </a:defRPr>
      </a:lvl8pPr>
      <a:lvl9pPr marL="1828800" algn="l" rtl="0" fontAlgn="base">
        <a:lnSpc>
          <a:spcPct val="80000"/>
        </a:lnSpc>
        <a:spcBef>
          <a:spcPct val="0"/>
        </a:spcBef>
        <a:spcAft>
          <a:spcPct val="0"/>
        </a:spcAft>
        <a:defRPr sz="2300" b="1">
          <a:solidFill>
            <a:srgbClr val="292929"/>
          </a:solidFill>
          <a:latin typeface="Arial" panose="020B0604020202020204" pitchFamily="34" charset="0"/>
          <a:cs typeface="Arial" panose="020B0604020202020204" pitchFamily="34" charset="0"/>
        </a:defRPr>
      </a:lvl9pPr>
    </p:titleStyle>
    <p:bodyStyle>
      <a:lvl1pPr marL="161925" indent="-161925" algn="l" rtl="0" eaLnBrk="0" fontAlgn="base" hangingPunct="0">
        <a:spcBef>
          <a:spcPct val="20000"/>
        </a:spcBef>
        <a:spcAft>
          <a:spcPct val="50000"/>
        </a:spcAft>
        <a:buClr>
          <a:srgbClr val="CC0000"/>
        </a:buClr>
        <a:buFont typeface="Arial" panose="020B0604020202020204" pitchFamily="34" charset="0"/>
        <a:buChar char="•"/>
        <a:defRPr sz="2200">
          <a:solidFill>
            <a:srgbClr val="000000"/>
          </a:solidFill>
          <a:latin typeface="+mn-lt"/>
          <a:ea typeface="Arial" panose="020B0604020202020204" pitchFamily="34" charset="0"/>
          <a:cs typeface="+mn-cs"/>
        </a:defRPr>
      </a:lvl1pPr>
      <a:lvl2pPr marL="344805" indent="-180975" algn="l" rtl="0" eaLnBrk="0" fontAlgn="base" hangingPunct="0">
        <a:spcBef>
          <a:spcPct val="20000"/>
        </a:spcBef>
        <a:spcAft>
          <a:spcPct val="30000"/>
        </a:spcAft>
        <a:buClr>
          <a:schemeClr val="folHlink"/>
        </a:buClr>
        <a:buFont typeface="Arial" panose="020B0604020202020204" pitchFamily="34" charset="0"/>
        <a:buChar char="•"/>
        <a:defRPr sz="2000">
          <a:solidFill>
            <a:srgbClr val="000000"/>
          </a:solidFill>
          <a:latin typeface="+mn-lt"/>
          <a:cs typeface="+mn-cs"/>
        </a:defRPr>
      </a:lvl2pPr>
      <a:lvl3pPr marL="536575" indent="-190500" algn="l" rtl="0" eaLnBrk="0" fontAlgn="base" hangingPunct="0">
        <a:spcBef>
          <a:spcPct val="20000"/>
        </a:spcBef>
        <a:spcAft>
          <a:spcPct val="20000"/>
        </a:spcAft>
        <a:buClr>
          <a:srgbClr val="CC0000"/>
        </a:buClr>
        <a:buFont typeface="Arial" panose="020B0604020202020204" pitchFamily="34" charset="0"/>
        <a:buChar char="•"/>
        <a:defRPr>
          <a:solidFill>
            <a:srgbClr val="000000"/>
          </a:solidFill>
          <a:latin typeface="+mn-lt"/>
          <a:cs typeface="+mn-cs"/>
        </a:defRPr>
      </a:lvl3pPr>
      <a:lvl4pPr marL="709930" indent="-171450" algn="l" rtl="0" eaLnBrk="0" fontAlgn="base" hangingPunct="0">
        <a:spcBef>
          <a:spcPct val="20000"/>
        </a:spcBef>
        <a:spcAft>
          <a:spcPct val="20000"/>
        </a:spcAft>
        <a:buClr>
          <a:srgbClr val="CC0000"/>
        </a:buClr>
        <a:buFont typeface="Arial" panose="020B0604020202020204" pitchFamily="34" charset="0"/>
        <a:buChar char="•"/>
        <a:defRPr>
          <a:solidFill>
            <a:srgbClr val="000000"/>
          </a:solidFill>
          <a:latin typeface="+mn-lt"/>
          <a:cs typeface="+mn-cs"/>
        </a:defRPr>
      </a:lvl4pPr>
      <a:lvl5pPr marL="876300" indent="-161925" algn="l" rtl="0" eaLnBrk="0" fontAlgn="base" hangingPunct="0">
        <a:spcBef>
          <a:spcPct val="20000"/>
        </a:spcBef>
        <a:spcAft>
          <a:spcPct val="0"/>
        </a:spcAft>
        <a:buClr>
          <a:srgbClr val="CC0000"/>
        </a:buClr>
        <a:buChar char="•"/>
        <a:defRPr sz="1200">
          <a:solidFill>
            <a:srgbClr val="292929"/>
          </a:solidFill>
          <a:latin typeface="+mn-lt"/>
          <a:cs typeface="+mn-cs"/>
        </a:defRPr>
      </a:lvl5pPr>
      <a:lvl6pPr marL="1333500" indent="-161925" algn="l" rtl="0" fontAlgn="base">
        <a:spcBef>
          <a:spcPct val="20000"/>
        </a:spcBef>
        <a:spcAft>
          <a:spcPct val="0"/>
        </a:spcAft>
        <a:buClr>
          <a:srgbClr val="CC0000"/>
        </a:buClr>
        <a:buChar char="•"/>
        <a:defRPr sz="1200">
          <a:solidFill>
            <a:srgbClr val="292929"/>
          </a:solidFill>
          <a:latin typeface="+mn-lt"/>
          <a:cs typeface="+mn-cs"/>
        </a:defRPr>
      </a:lvl6pPr>
      <a:lvl7pPr marL="1790700" indent="-161925" algn="l" rtl="0" fontAlgn="base">
        <a:spcBef>
          <a:spcPct val="20000"/>
        </a:spcBef>
        <a:spcAft>
          <a:spcPct val="0"/>
        </a:spcAft>
        <a:buClr>
          <a:srgbClr val="CC0000"/>
        </a:buClr>
        <a:buChar char="•"/>
        <a:defRPr sz="1200">
          <a:solidFill>
            <a:srgbClr val="292929"/>
          </a:solidFill>
          <a:latin typeface="+mn-lt"/>
          <a:cs typeface="+mn-cs"/>
        </a:defRPr>
      </a:lvl7pPr>
      <a:lvl8pPr marL="2247900" indent="-161925" algn="l" rtl="0" fontAlgn="base">
        <a:spcBef>
          <a:spcPct val="20000"/>
        </a:spcBef>
        <a:spcAft>
          <a:spcPct val="0"/>
        </a:spcAft>
        <a:buClr>
          <a:srgbClr val="CC0000"/>
        </a:buClr>
        <a:buChar char="•"/>
        <a:defRPr sz="1200">
          <a:solidFill>
            <a:srgbClr val="292929"/>
          </a:solidFill>
          <a:latin typeface="+mn-lt"/>
          <a:cs typeface="+mn-cs"/>
        </a:defRPr>
      </a:lvl8pPr>
      <a:lvl9pPr marL="2705100" indent="-161925" algn="l" rtl="0" fontAlgn="base">
        <a:spcBef>
          <a:spcPct val="20000"/>
        </a:spcBef>
        <a:spcAft>
          <a:spcPct val="0"/>
        </a:spcAft>
        <a:buClr>
          <a:srgbClr val="CC0000"/>
        </a:buClr>
        <a:buChar char="•"/>
        <a:defRPr sz="1200">
          <a:solidFill>
            <a:srgbClr val="292929"/>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628650" y="365125"/>
            <a:ext cx="7886700" cy="1325563"/>
          </a:xfrm>
          <a:prstGeom prst="rect">
            <a:avLst/>
          </a:prstGeom>
          <a:noFill/>
          <a:ln w="9525">
            <a:noFill/>
          </a:ln>
        </p:spPr>
        <p:txBody>
          <a:bodyPr anchor="ctr"/>
          <a:lstStyle/>
          <a:p>
            <a:pPr lvl="0"/>
            <a:r>
              <a:rPr lang="ru-RU" altLang="ru-RU" dirty="0"/>
              <a:t>Образец заголовка</a:t>
            </a:r>
          </a:p>
        </p:txBody>
      </p:sp>
      <p:sp>
        <p:nvSpPr>
          <p:cNvPr id="4099" name="Текст 2"/>
          <p:cNvSpPr>
            <a:spLocks noGrp="1"/>
          </p:cNvSpPr>
          <p:nvPr>
            <p:ph type="body" idx="1"/>
          </p:nvPr>
        </p:nvSpPr>
        <p:spPr>
          <a:xfrm>
            <a:off x="628650" y="1825625"/>
            <a:ext cx="7886700" cy="4351338"/>
          </a:xfrm>
          <a:prstGeom prst="rect">
            <a:avLst/>
          </a:prstGeom>
          <a:noFill/>
          <a:ln w="9525">
            <a:noFill/>
          </a:ln>
        </p:spPr>
        <p:txBody>
          <a:bodyPr/>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9F4A593-A517-4366-826E-80F6424572AB}" type="datetimeFigureOut">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09.10.2019</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31AE43C-3A79-4472-8ABF-94F53D51D36A}" type="slidenum">
              <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t>‹#›</a:t>
            </a:fld>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buh.ru/"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mailto:support@e-t-k.ru"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vert="horz" wrap="square" lIns="91440" tIns="45720" rIns="91440" bIns="45720" anchor="ctr"/>
          <a:lstStyle/>
          <a:p>
            <a:r>
              <a:rPr lang="ru-RU" altLang="ru-RU" sz="4000" u="sng" dirty="0"/>
              <a:t>ГИС ГМП </a:t>
            </a:r>
          </a:p>
        </p:txBody>
      </p:sp>
      <p:sp>
        <p:nvSpPr>
          <p:cNvPr id="9219" name="Rectangle 3"/>
          <p:cNvSpPr>
            <a:spLocks noGrp="1"/>
          </p:cNvSpPr>
          <p:nvPr>
            <p:ph sz="half" idx="1"/>
          </p:nvPr>
        </p:nvSpPr>
        <p:spPr>
          <a:xfrm>
            <a:off x="1527810" y="4762500"/>
            <a:ext cx="3852545" cy="961390"/>
          </a:xfrm>
        </p:spPr>
        <p:txBody>
          <a:bodyPr vert="horz" wrap="square" lIns="91440" tIns="45720" rIns="91440" bIns="45720" anchor="t"/>
          <a:lstStyle/>
          <a:p>
            <a:pPr algn="ctr" eaLnBrk="1" hangingPunct="1">
              <a:buNone/>
            </a:pPr>
            <a:r>
              <a:rPr lang="ru-RU" altLang="ru-RU" sz="2000" b="1" dirty="0">
                <a:solidFill>
                  <a:srgbClr val="CC3300"/>
                </a:solidFill>
              </a:rPr>
              <a:t>Салихова Резеда – консультант 1С</a:t>
            </a:r>
          </a:p>
        </p:txBody>
      </p:sp>
      <p:pic>
        <p:nvPicPr>
          <p:cNvPr id="2" name="Замещающее содержимое 1"/>
          <p:cNvPicPr>
            <a:picLocks noGrp="1" noChangeAspect="1"/>
          </p:cNvPicPr>
          <p:nvPr>
            <p:ph sz="half" idx="2"/>
          </p:nvPr>
        </p:nvPicPr>
        <p:blipFill>
          <a:blip r:embed="rId3"/>
          <a:stretch>
            <a:fillRect/>
          </a:stretch>
        </p:blipFill>
        <p:spPr>
          <a:xfrm>
            <a:off x="4756150" y="1255395"/>
            <a:ext cx="2825115" cy="804545"/>
          </a:xfrm>
          <a:prstGeom prst="rect">
            <a:avLst/>
          </a:prstGeom>
        </p:spPr>
      </p:pic>
    </p:spTree>
  </p:cSld>
  <p:clrMapOvr>
    <a:masterClrMapping/>
  </p:clrMapOvr>
  <p:transition spd="med" advTm="3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Реализованный функционал</a:t>
            </a:r>
            <a:endParaRPr dirty="0">
              <a:solidFill>
                <a:srgbClr val="BB0000"/>
              </a:solidFill>
              <a:latin typeface="+mj-lt"/>
              <a:ea typeface="Arial" panose="020B0604020202020204" pitchFamily="34" charset="0"/>
              <a:cs typeface="+mj-cs"/>
            </a:endParaRPr>
          </a:p>
        </p:txBody>
      </p:sp>
      <p:sp>
        <p:nvSpPr>
          <p:cNvPr id="3" name="Объект 2"/>
          <p:cNvSpPr>
            <a:spLocks noGrp="1"/>
          </p:cNvSpPr>
          <p:nvPr>
            <p:ph idx="1"/>
          </p:nvPr>
        </p:nvSpPr>
        <p:spPr/>
        <p:txBody>
          <a:bodyPr vert="horz" wrap="square" lIns="91440" tIns="45720" rIns="91440" bIns="45720" numCol="1" anchor="t" anchorCtr="0" compatLnSpc="1"/>
          <a:lstStyle/>
          <a:p>
            <a:pPr eaLnBrk="1" hangingPunct="1"/>
            <a:r>
              <a:rPr lang="ru-RU" altLang="ru-RU" b="1" dirty="0">
                <a:solidFill>
                  <a:srgbClr val="002060"/>
                </a:solidFill>
                <a:latin typeface="+mn-lt"/>
                <a:ea typeface="Arial" panose="020B0604020202020204" pitchFamily="34" charset="0"/>
                <a:cs typeface="+mn-cs"/>
              </a:rPr>
              <a:t>В БГУ реализованы следующие возможности </a:t>
            </a:r>
            <a:br>
              <a:rPr lang="ru-RU" altLang="ru-RU" b="1" dirty="0">
                <a:solidFill>
                  <a:srgbClr val="002060"/>
                </a:solidFill>
                <a:latin typeface="+mn-lt"/>
                <a:ea typeface="Arial" panose="020B0604020202020204" pitchFamily="34" charset="0"/>
                <a:cs typeface="+mn-cs"/>
              </a:rPr>
            </a:br>
            <a:r>
              <a:rPr lang="ru-RU" altLang="ru-RU" b="1" dirty="0">
                <a:solidFill>
                  <a:srgbClr val="002060"/>
                </a:solidFill>
                <a:latin typeface="+mn-lt"/>
                <a:ea typeface="Arial" panose="020B0604020202020204" pitchFamily="34" charset="0"/>
                <a:cs typeface="+mn-cs"/>
              </a:rPr>
              <a:t>для взаимодействия с ГИС ГМП</a:t>
            </a:r>
            <a:r>
              <a:rPr lang="ru-RU" altLang="ru-RU" dirty="0">
                <a:solidFill>
                  <a:srgbClr val="002060"/>
                </a:solidFill>
                <a:latin typeface="+mn-lt"/>
                <a:ea typeface="Arial" panose="020B0604020202020204" pitchFamily="34" charset="0"/>
                <a:cs typeface="+mn-cs"/>
              </a:rPr>
              <a:t>:</a:t>
            </a:r>
          </a:p>
          <a:p>
            <a:pPr lvl="1" eaLnBrk="1" hangingPunct="1"/>
            <a:r>
              <a:rPr lang="ru-RU" altLang="ru-RU" b="1" dirty="0">
                <a:solidFill>
                  <a:srgbClr val="002060"/>
                </a:solidFill>
                <a:latin typeface="+mn-lt"/>
                <a:cs typeface="+mn-cs"/>
              </a:rPr>
              <a:t>Экспорт начислений</a:t>
            </a:r>
            <a:r>
              <a:rPr lang="ru-RU" altLang="ru-RU" dirty="0">
                <a:solidFill>
                  <a:srgbClr val="002060"/>
                </a:solidFill>
                <a:latin typeface="+mn-lt"/>
                <a:cs typeface="+mn-cs"/>
              </a:rPr>
              <a:t> в ГИС ГМП;</a:t>
            </a:r>
          </a:p>
          <a:p>
            <a:pPr lvl="1" eaLnBrk="1" hangingPunct="1"/>
            <a:r>
              <a:rPr lang="ru-RU" altLang="ru-RU" b="1" dirty="0">
                <a:solidFill>
                  <a:srgbClr val="002060"/>
                </a:solidFill>
                <a:latin typeface="+mn-lt"/>
                <a:cs typeface="+mn-cs"/>
              </a:rPr>
              <a:t>Импорт платежей</a:t>
            </a:r>
            <a:r>
              <a:rPr lang="ru-RU" altLang="ru-RU" dirty="0">
                <a:solidFill>
                  <a:srgbClr val="002060"/>
                </a:solidFill>
                <a:latin typeface="+mn-lt"/>
                <a:cs typeface="+mn-cs"/>
              </a:rPr>
              <a:t> из ГИС ГМП и распределение загруженных платежей по начислениям;</a:t>
            </a:r>
          </a:p>
          <a:p>
            <a:pPr lvl="1" eaLnBrk="1" hangingPunct="1"/>
            <a:r>
              <a:rPr lang="ru-RU" altLang="ru-RU" dirty="0">
                <a:solidFill>
                  <a:srgbClr val="002060"/>
                </a:solidFill>
                <a:latin typeface="+mn-lt"/>
                <a:cs typeface="+mn-cs"/>
              </a:rPr>
              <a:t>Получение статусов квитирования начислений с платежами из ГИС ГМП и оставшейся задолженности по начислению;</a:t>
            </a:r>
          </a:p>
          <a:p>
            <a:pPr lvl="1" eaLnBrk="1" hangingPunct="1"/>
            <a:r>
              <a:rPr lang="ru-RU" altLang="ru-RU" b="1" dirty="0">
                <a:solidFill>
                  <a:srgbClr val="002060"/>
                </a:solidFill>
                <a:latin typeface="+mn-lt"/>
                <a:cs typeface="+mn-cs"/>
              </a:rPr>
              <a:t>Квитирование (подтверждение)</a:t>
            </a:r>
            <a:r>
              <a:rPr lang="ru-RU" altLang="ru-RU" dirty="0">
                <a:solidFill>
                  <a:srgbClr val="002060"/>
                </a:solidFill>
                <a:latin typeface="+mn-lt"/>
                <a:cs typeface="+mn-cs"/>
              </a:rPr>
              <a:t> распределенных платежей с начислением в ГИС ГМП по инициативе АН. </a:t>
            </a:r>
          </a:p>
          <a:p>
            <a:pPr>
              <a:buNone/>
            </a:pPr>
            <a:endParaRPr dirty="0">
              <a:latin typeface="+mn-lt"/>
              <a:ea typeface="Arial" panose="020B0604020202020204" pitchFamily="34" charset="0"/>
              <a:cs typeface="+mn-cs"/>
            </a:endParaRPr>
          </a:p>
        </p:txBody>
      </p:sp>
      <p:sp>
        <p:nvSpPr>
          <p:cNvPr id="21508"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10</a:t>
            </a:fld>
            <a:endParaRPr lang="ru-RU" altLang="ru-RU" sz="1800" dirty="0">
              <a:solidFill>
                <a:srgbClr val="29292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Инструкция по настройке</a:t>
            </a:r>
            <a:endParaRPr dirty="0">
              <a:solidFill>
                <a:srgbClr val="BB0000"/>
              </a:solidFill>
              <a:latin typeface="+mj-lt"/>
              <a:ea typeface="Arial" panose="020B0604020202020204" pitchFamily="34" charset="0"/>
              <a:cs typeface="+mj-cs"/>
            </a:endParaRPr>
          </a:p>
        </p:txBody>
      </p:sp>
      <p:sp>
        <p:nvSpPr>
          <p:cNvPr id="23555" name="Объект 2"/>
          <p:cNvSpPr>
            <a:spLocks noGrp="1"/>
          </p:cNvSpPr>
          <p:nvPr>
            <p:ph idx="1"/>
          </p:nvPr>
        </p:nvSpPr>
        <p:spPr>
          <a:xfrm>
            <a:off x="215900" y="1557338"/>
            <a:ext cx="8640763" cy="4787900"/>
          </a:xfrm>
        </p:spPr>
        <p:txBody>
          <a:bodyPr vert="horz" wrap="square" lIns="91440" tIns="45720" rIns="91440" bIns="45720" anchor="t"/>
          <a:lstStyle/>
          <a:p>
            <a:pPr eaLnBrk="1" hangingPunct="1">
              <a:lnSpc>
                <a:spcPct val="90000"/>
              </a:lnSpc>
            </a:pPr>
            <a:r>
              <a:rPr lang="ru-RU" altLang="ru-RU" sz="1500" dirty="0">
                <a:solidFill>
                  <a:srgbClr val="002060"/>
                </a:solidFill>
                <a:latin typeface="+mn-lt"/>
                <a:ea typeface="Arial" panose="020B0604020202020204" pitchFamily="34" charset="0"/>
                <a:cs typeface="+mn-cs"/>
              </a:rPr>
              <a:t>Перед выполнением тестирования обмена с ГИС ГМП, </a:t>
            </a:r>
            <a:br>
              <a:rPr lang="ru-RU" altLang="ru-RU" sz="1500" dirty="0">
                <a:solidFill>
                  <a:srgbClr val="002060"/>
                </a:solidFill>
                <a:latin typeface="+mn-lt"/>
                <a:ea typeface="Arial" panose="020B0604020202020204" pitchFamily="34" charset="0"/>
                <a:cs typeface="+mn-cs"/>
              </a:rPr>
            </a:br>
            <a:r>
              <a:rPr lang="ru-RU" altLang="ru-RU" sz="1500" dirty="0">
                <a:solidFill>
                  <a:srgbClr val="002060"/>
                </a:solidFill>
                <a:latin typeface="+mn-lt"/>
                <a:ea typeface="Arial" panose="020B0604020202020204" pitchFamily="34" charset="0"/>
                <a:cs typeface="+mn-cs"/>
              </a:rPr>
              <a:t>следует выполнить настройку информационной базы </a:t>
            </a:r>
            <a:br>
              <a:rPr lang="ru-RU" altLang="ru-RU" sz="1500" dirty="0">
                <a:solidFill>
                  <a:srgbClr val="002060"/>
                </a:solidFill>
                <a:latin typeface="+mn-lt"/>
                <a:ea typeface="Arial" panose="020B0604020202020204" pitchFamily="34" charset="0"/>
                <a:cs typeface="+mn-cs"/>
              </a:rPr>
            </a:br>
            <a:r>
              <a:rPr lang="ru-RU" altLang="ru-RU" sz="1500" dirty="0">
                <a:solidFill>
                  <a:srgbClr val="002060"/>
                </a:solidFill>
                <a:latin typeface="+mn-lt"/>
                <a:ea typeface="Arial" panose="020B0604020202020204" pitchFamily="34" charset="0"/>
                <a:cs typeface="+mn-cs"/>
              </a:rPr>
              <a:t>БГУ в соответствии с инструкцией.</a:t>
            </a:r>
          </a:p>
          <a:p>
            <a:pPr lvl="1" eaLnBrk="1" hangingPunct="1">
              <a:lnSpc>
                <a:spcPct val="90000"/>
              </a:lnSpc>
            </a:pPr>
            <a:r>
              <a:rPr lang="ru-RU" altLang="ru-RU" sz="1500" dirty="0">
                <a:solidFill>
                  <a:srgbClr val="002060"/>
                </a:solidFill>
                <a:latin typeface="+mn-lt"/>
                <a:cs typeface="+mn-cs"/>
              </a:rPr>
              <a:t>В БГУ 1 - меню «</a:t>
            </a:r>
            <a:r>
              <a:rPr lang="ru-RU" altLang="ru-RU" sz="1500" b="1" dirty="0">
                <a:solidFill>
                  <a:srgbClr val="002060"/>
                </a:solidFill>
                <a:latin typeface="+mn-lt"/>
                <a:cs typeface="+mn-cs"/>
              </a:rPr>
              <a:t>Расчеты</a:t>
            </a:r>
            <a:r>
              <a:rPr lang="ru-RU" altLang="ru-RU" sz="1500" dirty="0">
                <a:solidFill>
                  <a:srgbClr val="002060"/>
                </a:solidFill>
                <a:latin typeface="+mn-lt"/>
                <a:cs typeface="+mn-cs"/>
              </a:rPr>
              <a:t>» - «</a:t>
            </a:r>
            <a:r>
              <a:rPr lang="ru-RU" altLang="ru-RU" sz="1500" b="1" dirty="0">
                <a:solidFill>
                  <a:srgbClr val="002060"/>
                </a:solidFill>
                <a:latin typeface="+mn-lt"/>
                <a:cs typeface="+mn-cs"/>
              </a:rPr>
              <a:t>Взаимодействие с ИС РНиП/ГИС ГМП</a:t>
            </a:r>
            <a:r>
              <a:rPr lang="ru-RU" altLang="ru-RU" sz="1500" dirty="0">
                <a:solidFill>
                  <a:srgbClr val="002060"/>
                </a:solidFill>
                <a:latin typeface="+mn-lt"/>
                <a:cs typeface="+mn-cs"/>
              </a:rPr>
              <a:t>» - «</a:t>
            </a:r>
            <a:r>
              <a:rPr lang="ru-RU" altLang="ru-RU" sz="1500" b="1" dirty="0">
                <a:solidFill>
                  <a:srgbClr val="002060"/>
                </a:solidFill>
                <a:latin typeface="+mn-lt"/>
                <a:cs typeface="+mn-cs"/>
              </a:rPr>
              <a:t>Справка по взаимодействию с ГИС ГМП</a:t>
            </a:r>
            <a:r>
              <a:rPr lang="ru-RU" altLang="ru-RU" sz="1500" dirty="0">
                <a:solidFill>
                  <a:srgbClr val="002060"/>
                </a:solidFill>
                <a:latin typeface="+mn-lt"/>
                <a:cs typeface="+mn-cs"/>
              </a:rPr>
              <a:t>» главного меню программы интерфейса «</a:t>
            </a:r>
            <a:r>
              <a:rPr lang="ru-RU" altLang="ru-RU" sz="1500" b="1" dirty="0">
                <a:solidFill>
                  <a:srgbClr val="002060"/>
                </a:solidFill>
                <a:latin typeface="+mn-lt"/>
                <a:cs typeface="+mn-cs"/>
              </a:rPr>
              <a:t>Полный</a:t>
            </a:r>
            <a:r>
              <a:rPr lang="ru-RU" altLang="ru-RU" sz="1500" dirty="0">
                <a:solidFill>
                  <a:srgbClr val="002060"/>
                </a:solidFill>
                <a:latin typeface="+mn-lt"/>
                <a:cs typeface="+mn-cs"/>
              </a:rPr>
              <a:t>».</a:t>
            </a:r>
          </a:p>
          <a:p>
            <a:endParaRPr lang="ru-RU" altLang="ru-RU" dirty="0">
              <a:latin typeface="+mn-lt"/>
              <a:ea typeface="Arial" panose="020B0604020202020204" pitchFamily="34" charset="0"/>
              <a:cs typeface="+mn-cs"/>
            </a:endParaRPr>
          </a:p>
        </p:txBody>
      </p:sp>
      <p:sp>
        <p:nvSpPr>
          <p:cNvPr id="23556"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11</a:t>
            </a:fld>
            <a:endParaRPr lang="ru-RU" altLang="ru-RU" sz="1800" dirty="0">
              <a:solidFill>
                <a:srgbClr val="292929"/>
              </a:solidFill>
            </a:endParaRPr>
          </a:p>
        </p:txBody>
      </p:sp>
      <p:pic>
        <p:nvPicPr>
          <p:cNvPr id="23557" name="Picture 5" descr="СправкаБГУ1"/>
          <p:cNvPicPr>
            <a:picLocks noChangeAspect="1"/>
          </p:cNvPicPr>
          <p:nvPr/>
        </p:nvPicPr>
        <p:blipFill>
          <a:blip r:embed="rId3"/>
          <a:stretch>
            <a:fillRect/>
          </a:stretch>
        </p:blipFill>
        <p:spPr>
          <a:xfrm>
            <a:off x="1060450" y="2835275"/>
            <a:ext cx="6481763" cy="3681413"/>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Инструкция по настройке</a:t>
            </a:r>
            <a:endParaRPr dirty="0">
              <a:solidFill>
                <a:srgbClr val="BB0000"/>
              </a:solidFill>
              <a:latin typeface="+mj-lt"/>
              <a:ea typeface="Arial" panose="020B0604020202020204" pitchFamily="34" charset="0"/>
              <a:cs typeface="+mj-cs"/>
            </a:endParaRPr>
          </a:p>
        </p:txBody>
      </p:sp>
      <p:sp>
        <p:nvSpPr>
          <p:cNvPr id="24579" name="Объект 2"/>
          <p:cNvSpPr>
            <a:spLocks noGrp="1"/>
          </p:cNvSpPr>
          <p:nvPr>
            <p:ph sz="half" idx="1"/>
          </p:nvPr>
        </p:nvSpPr>
        <p:spPr>
          <a:xfrm>
            <a:off x="215899" y="1700213"/>
            <a:ext cx="6084889" cy="3168650"/>
          </a:xfrm>
        </p:spPr>
        <p:txBody>
          <a:bodyPr vert="horz" wrap="square" lIns="91440" tIns="45720" rIns="91440" bIns="45720" anchor="t"/>
          <a:lstStyle/>
          <a:p>
            <a:r>
              <a:rPr lang="ru-RU" altLang="ru-RU" sz="1500" dirty="0">
                <a:latin typeface="+mn-lt"/>
                <a:ea typeface="Arial" panose="020B0604020202020204" pitchFamily="34" charset="0"/>
                <a:cs typeface="+mn-cs"/>
              </a:rPr>
              <a:t>В БГУ 2 - инструкция доступна в панели навигации </a:t>
            </a:r>
            <a:br>
              <a:rPr lang="ru-RU" altLang="ru-RU" sz="1500" dirty="0">
                <a:latin typeface="+mn-lt"/>
                <a:ea typeface="Arial" panose="020B0604020202020204" pitchFamily="34" charset="0"/>
                <a:cs typeface="+mn-cs"/>
              </a:rPr>
            </a:br>
            <a:r>
              <a:rPr lang="ru-RU" altLang="ru-RU" sz="1500" dirty="0">
                <a:latin typeface="+mn-lt"/>
                <a:ea typeface="Arial" panose="020B0604020202020204" pitchFamily="34" charset="0"/>
                <a:cs typeface="+mn-cs"/>
              </a:rPr>
              <a:t>раздела «Услуги, работы, производство» - </a:t>
            </a:r>
            <a:br>
              <a:rPr lang="ru-RU" altLang="ru-RU" sz="1500" dirty="0">
                <a:latin typeface="+mn-lt"/>
                <a:ea typeface="Arial" panose="020B0604020202020204" pitchFamily="34" charset="0"/>
                <a:cs typeface="+mn-cs"/>
              </a:rPr>
            </a:br>
            <a:r>
              <a:rPr lang="ru-RU" altLang="ru-RU" sz="1500" dirty="0">
                <a:latin typeface="+mn-lt"/>
                <a:ea typeface="Arial" panose="020B0604020202020204" pitchFamily="34" charset="0"/>
                <a:cs typeface="+mn-cs"/>
              </a:rPr>
              <a:t>«Взаимодействие с ИС РНиП/ГИС ГМП» - «Справка по </a:t>
            </a:r>
            <a:br>
              <a:rPr lang="ru-RU" altLang="ru-RU" sz="1500" dirty="0">
                <a:latin typeface="+mn-lt"/>
                <a:ea typeface="Arial" panose="020B0604020202020204" pitchFamily="34" charset="0"/>
                <a:cs typeface="+mn-cs"/>
              </a:rPr>
            </a:br>
            <a:r>
              <a:rPr lang="ru-RU" altLang="ru-RU" sz="1500" dirty="0">
                <a:latin typeface="+mn-lt"/>
                <a:ea typeface="Arial" panose="020B0604020202020204" pitchFamily="34" charset="0"/>
                <a:cs typeface="+mn-cs"/>
              </a:rPr>
              <a:t>взаимодействию с ГИС ГМП», после установки в параметрах учета флага «Интеграция с ГИС ГМП».</a:t>
            </a:r>
          </a:p>
          <a:p>
            <a:endParaRPr lang="ru-RU" altLang="ru-RU" dirty="0">
              <a:latin typeface="+mn-lt"/>
              <a:ea typeface="Arial" panose="020B0604020202020204" pitchFamily="34" charset="0"/>
              <a:cs typeface="+mn-cs"/>
            </a:endParaRPr>
          </a:p>
        </p:txBody>
      </p:sp>
      <p:sp>
        <p:nvSpPr>
          <p:cNvPr id="24580"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12</a:t>
            </a:fld>
            <a:endParaRPr lang="ru-RU" altLang="ru-RU" sz="1800" dirty="0">
              <a:solidFill>
                <a:srgbClr val="292929"/>
              </a:solidFill>
            </a:endParaRPr>
          </a:p>
        </p:txBody>
      </p:sp>
      <p:pic>
        <p:nvPicPr>
          <p:cNvPr id="24581" name="Picture 4" descr="НастройкиПараметровУчетаБГУ2"/>
          <p:cNvPicPr>
            <a:picLocks noChangeAspect="1"/>
          </p:cNvPicPr>
          <p:nvPr/>
        </p:nvPicPr>
        <p:blipFill>
          <a:blip r:embed="rId3"/>
          <a:stretch>
            <a:fillRect/>
          </a:stretch>
        </p:blipFill>
        <p:spPr>
          <a:xfrm>
            <a:off x="323850" y="2937668"/>
            <a:ext cx="5057775" cy="3668713"/>
          </a:xfrm>
          <a:prstGeom prst="rect">
            <a:avLst/>
          </a:prstGeom>
          <a:noFill/>
          <a:ln w="9525">
            <a:noFill/>
          </a:ln>
        </p:spPr>
      </p:pic>
      <p:sp>
        <p:nvSpPr>
          <p:cNvPr id="24582" name="Text Box 7"/>
          <p:cNvSpPr txBox="1"/>
          <p:nvPr/>
        </p:nvSpPr>
        <p:spPr>
          <a:xfrm>
            <a:off x="6300788" y="3597275"/>
            <a:ext cx="2987675" cy="1096963"/>
          </a:xfrm>
          <a:prstGeom prst="rect">
            <a:avLst/>
          </a:prstGeom>
          <a:noFill/>
          <a:ln w="44450">
            <a:noFill/>
          </a:ln>
        </p:spPr>
        <p:txBody>
          <a:bodyPr>
            <a:spAutoFit/>
          </a:bodyPr>
          <a:lstStyle>
            <a:lvl1pPr marL="161925" indent="-161925" algn="l" rtl="0" eaLnBrk="0" fontAlgn="base" hangingPunct="0">
              <a:spcBef>
                <a:spcPct val="20000"/>
              </a:spcBef>
              <a:spcAft>
                <a:spcPct val="50000"/>
              </a:spcAft>
              <a:buClr>
                <a:srgbClr val="CC0000"/>
              </a:buClr>
              <a:buFont typeface="Arial" panose="020B0604020202020204" pitchFamily="34" charset="0"/>
              <a:buChar char="•"/>
              <a:defRPr sz="2200">
                <a:solidFill>
                  <a:srgbClr val="000000"/>
                </a:solidFill>
                <a:latin typeface="+mn-lt"/>
                <a:ea typeface="Arial" panose="020B0604020202020204" pitchFamily="34" charset="0"/>
                <a:cs typeface="+mn-cs"/>
              </a:defRPr>
            </a:lvl1pPr>
            <a:lvl2pPr marL="344805" indent="-180975" algn="l" rtl="0" eaLnBrk="0" fontAlgn="base" hangingPunct="0">
              <a:spcBef>
                <a:spcPct val="20000"/>
              </a:spcBef>
              <a:spcAft>
                <a:spcPct val="30000"/>
              </a:spcAft>
              <a:buClr>
                <a:schemeClr val="folHlink"/>
              </a:buClr>
              <a:buFont typeface="Arial" panose="020B0604020202020204" pitchFamily="34" charset="0"/>
              <a:buChar char="•"/>
              <a:defRPr sz="2000">
                <a:solidFill>
                  <a:srgbClr val="000000"/>
                </a:solidFill>
                <a:latin typeface="+mn-lt"/>
                <a:cs typeface="+mn-cs"/>
              </a:defRPr>
            </a:lvl2pPr>
            <a:lvl3pPr marL="536575" indent="-190500" algn="l" rtl="0" eaLnBrk="0" fontAlgn="base" hangingPunct="0">
              <a:spcBef>
                <a:spcPct val="20000"/>
              </a:spcBef>
              <a:spcAft>
                <a:spcPct val="20000"/>
              </a:spcAft>
              <a:buClr>
                <a:srgbClr val="CC0000"/>
              </a:buClr>
              <a:buFont typeface="Arial" panose="020B0604020202020204" pitchFamily="34" charset="0"/>
              <a:buChar char="•"/>
              <a:defRPr>
                <a:solidFill>
                  <a:srgbClr val="000000"/>
                </a:solidFill>
                <a:latin typeface="+mn-lt"/>
                <a:cs typeface="+mn-cs"/>
              </a:defRPr>
            </a:lvl3pPr>
            <a:lvl4pPr marL="709930" indent="-171450" algn="l" rtl="0" eaLnBrk="0" fontAlgn="base" hangingPunct="0">
              <a:spcBef>
                <a:spcPct val="20000"/>
              </a:spcBef>
              <a:spcAft>
                <a:spcPct val="20000"/>
              </a:spcAft>
              <a:buClr>
                <a:srgbClr val="CC0000"/>
              </a:buClr>
              <a:buFont typeface="Arial" panose="020B0604020202020204" pitchFamily="34" charset="0"/>
              <a:buChar char="•"/>
              <a:defRPr>
                <a:solidFill>
                  <a:srgbClr val="000000"/>
                </a:solidFill>
                <a:latin typeface="+mn-lt"/>
                <a:cs typeface="+mn-cs"/>
              </a:defRPr>
            </a:lvl4pPr>
            <a:lvl5pPr marL="876300" indent="-161925" algn="l" rtl="0" eaLnBrk="0" fontAlgn="base" hangingPunct="0">
              <a:spcBef>
                <a:spcPct val="20000"/>
              </a:spcBef>
              <a:spcAft>
                <a:spcPct val="0"/>
              </a:spcAft>
              <a:buClr>
                <a:srgbClr val="CC0000"/>
              </a:buClr>
              <a:buChar char="•"/>
              <a:defRPr sz="1200">
                <a:solidFill>
                  <a:srgbClr val="292929"/>
                </a:solidFill>
                <a:latin typeface="+mn-lt"/>
                <a:cs typeface="+mn-cs"/>
              </a:defRPr>
            </a:lvl5pPr>
          </a:lstStyle>
          <a:p>
            <a:pPr marL="0" lvl="0" indent="0">
              <a:lnSpc>
                <a:spcPct val="110000"/>
              </a:lnSpc>
              <a:spcBef>
                <a:spcPct val="50000"/>
              </a:spcBef>
              <a:spcAft>
                <a:spcPct val="0"/>
              </a:spcAft>
              <a:buClrTx/>
              <a:buFontTx/>
              <a:buNone/>
            </a:pPr>
            <a:r>
              <a:rPr lang="ru-RU" altLang="ru-RU" sz="2000" dirty="0">
                <a:solidFill>
                  <a:schemeClr val="tx1"/>
                </a:solidFill>
              </a:rPr>
              <a:t>Раздел «</a:t>
            </a:r>
            <a:r>
              <a:rPr lang="ru-RU" altLang="ru-RU" sz="2000" b="1" dirty="0">
                <a:solidFill>
                  <a:schemeClr val="tx1"/>
                </a:solidFill>
              </a:rPr>
              <a:t>Услуги, работы, производство</a:t>
            </a:r>
            <a:r>
              <a:rPr lang="ru-RU" altLang="ru-RU" sz="2000" dirty="0">
                <a:solidFill>
                  <a:schemeClr val="tx1"/>
                </a:solidFill>
              </a:rPr>
              <a:t>»</a:t>
            </a:r>
          </a:p>
        </p:txBody>
      </p:sp>
      <p:pic>
        <p:nvPicPr>
          <p:cNvPr id="24583" name="Picture 5" descr="ИнструкцияБГУ2"/>
          <p:cNvPicPr>
            <a:picLocks noChangeAspect="1"/>
          </p:cNvPicPr>
          <p:nvPr/>
        </p:nvPicPr>
        <p:blipFill>
          <a:blip r:embed="rId4"/>
          <a:stretch>
            <a:fillRect/>
          </a:stretch>
        </p:blipFill>
        <p:spPr>
          <a:xfrm>
            <a:off x="6300788" y="4772025"/>
            <a:ext cx="2533650" cy="1495425"/>
          </a:xfrm>
          <a:prstGeom prst="rect">
            <a:avLst/>
          </a:prstGeom>
          <a:noFill/>
          <a:ln w="9525">
            <a:noFill/>
          </a:ln>
        </p:spPr>
      </p:pic>
      <p:sp>
        <p:nvSpPr>
          <p:cNvPr id="24584" name="AutoShape 6"/>
          <p:cNvSpPr/>
          <p:nvPr/>
        </p:nvSpPr>
        <p:spPr>
          <a:xfrm>
            <a:off x="5697538" y="4678363"/>
            <a:ext cx="287337" cy="360362"/>
          </a:xfrm>
          <a:prstGeom prst="rightArrow">
            <a:avLst>
              <a:gd name="adj1" fmla="val 50000"/>
              <a:gd name="adj2" fmla="val 25000"/>
            </a:avLst>
          </a:prstGeom>
          <a:solidFill>
            <a:srgbClr val="F9E383">
              <a:alpha val="50195"/>
            </a:srgbClr>
          </a:solidFill>
          <a:ln w="44450" cap="flat" cmpd="sng">
            <a:solidFill>
              <a:srgbClr val="CC3300"/>
            </a:solidFill>
            <a:prstDash val="solid"/>
            <a:miter/>
            <a:headEnd type="none" w="med" len="med"/>
            <a:tailEnd type="none" w="med" len="med"/>
          </a:ln>
        </p:spPr>
        <p:txBody>
          <a:bodyPr wrap="none" anchor="ctr"/>
          <a:lstStyle>
            <a:lvl1pPr marL="161925" indent="-161925" algn="l" rtl="0" eaLnBrk="0" fontAlgn="base" hangingPunct="0">
              <a:spcBef>
                <a:spcPct val="20000"/>
              </a:spcBef>
              <a:spcAft>
                <a:spcPct val="50000"/>
              </a:spcAft>
              <a:buClr>
                <a:srgbClr val="CC0000"/>
              </a:buClr>
              <a:buFont typeface="Arial" panose="020B0604020202020204" pitchFamily="34" charset="0"/>
              <a:buChar char="•"/>
              <a:defRPr sz="2200">
                <a:solidFill>
                  <a:srgbClr val="000000"/>
                </a:solidFill>
                <a:latin typeface="+mn-lt"/>
                <a:ea typeface="Arial" panose="020B0604020202020204" pitchFamily="34" charset="0"/>
                <a:cs typeface="+mn-cs"/>
              </a:defRPr>
            </a:lvl1pPr>
            <a:lvl2pPr marL="344805" indent="-180975" algn="l" rtl="0" eaLnBrk="0" fontAlgn="base" hangingPunct="0">
              <a:spcBef>
                <a:spcPct val="20000"/>
              </a:spcBef>
              <a:spcAft>
                <a:spcPct val="30000"/>
              </a:spcAft>
              <a:buClr>
                <a:schemeClr val="folHlink"/>
              </a:buClr>
              <a:buFont typeface="Arial" panose="020B0604020202020204" pitchFamily="34" charset="0"/>
              <a:buChar char="•"/>
              <a:defRPr sz="2000">
                <a:solidFill>
                  <a:srgbClr val="000000"/>
                </a:solidFill>
                <a:latin typeface="+mn-lt"/>
                <a:cs typeface="+mn-cs"/>
              </a:defRPr>
            </a:lvl2pPr>
            <a:lvl3pPr marL="536575" indent="-190500" algn="l" rtl="0" eaLnBrk="0" fontAlgn="base" hangingPunct="0">
              <a:spcBef>
                <a:spcPct val="20000"/>
              </a:spcBef>
              <a:spcAft>
                <a:spcPct val="20000"/>
              </a:spcAft>
              <a:buClr>
                <a:srgbClr val="CC0000"/>
              </a:buClr>
              <a:buFont typeface="Arial" panose="020B0604020202020204" pitchFamily="34" charset="0"/>
              <a:buChar char="•"/>
              <a:defRPr>
                <a:solidFill>
                  <a:srgbClr val="000000"/>
                </a:solidFill>
                <a:latin typeface="+mn-lt"/>
                <a:cs typeface="+mn-cs"/>
              </a:defRPr>
            </a:lvl3pPr>
            <a:lvl4pPr marL="709930" indent="-171450" algn="l" rtl="0" eaLnBrk="0" fontAlgn="base" hangingPunct="0">
              <a:spcBef>
                <a:spcPct val="20000"/>
              </a:spcBef>
              <a:spcAft>
                <a:spcPct val="20000"/>
              </a:spcAft>
              <a:buClr>
                <a:srgbClr val="CC0000"/>
              </a:buClr>
              <a:buFont typeface="Arial" panose="020B0604020202020204" pitchFamily="34" charset="0"/>
              <a:buChar char="•"/>
              <a:defRPr>
                <a:solidFill>
                  <a:srgbClr val="000000"/>
                </a:solidFill>
                <a:latin typeface="+mn-lt"/>
                <a:cs typeface="+mn-cs"/>
              </a:defRPr>
            </a:lvl4pPr>
            <a:lvl5pPr marL="876300" indent="-161925" algn="l" rtl="0" eaLnBrk="0" fontAlgn="base" hangingPunct="0">
              <a:spcBef>
                <a:spcPct val="20000"/>
              </a:spcBef>
              <a:spcAft>
                <a:spcPct val="0"/>
              </a:spcAft>
              <a:buClr>
                <a:srgbClr val="CC0000"/>
              </a:buClr>
              <a:buChar char="•"/>
              <a:defRPr sz="1200">
                <a:solidFill>
                  <a:srgbClr val="292929"/>
                </a:solidFill>
                <a:latin typeface="+mn-lt"/>
                <a:cs typeface="+mn-cs"/>
              </a:defRPr>
            </a:lvl5pPr>
          </a:lstStyle>
          <a:p>
            <a:pPr marL="0" lvl="0" indent="0">
              <a:lnSpc>
                <a:spcPct val="110000"/>
              </a:lnSpc>
              <a:spcBef>
                <a:spcPct val="50000"/>
              </a:spcBef>
              <a:spcAft>
                <a:spcPct val="0"/>
              </a:spcAft>
              <a:buClrTx/>
              <a:buFontTx/>
              <a:buNone/>
            </a:pPr>
            <a:endParaRPr lang="ru-RU" altLang="ru-RU" sz="20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Тестирование обмена с ГИС ГМП</a:t>
            </a:r>
            <a:endParaRPr dirty="0">
              <a:solidFill>
                <a:srgbClr val="BB0000"/>
              </a:solidFill>
              <a:latin typeface="+mj-lt"/>
              <a:ea typeface="Arial" panose="020B0604020202020204" pitchFamily="34" charset="0"/>
              <a:cs typeface="+mj-cs"/>
            </a:endParaRPr>
          </a:p>
        </p:txBody>
      </p:sp>
      <p:sp>
        <p:nvSpPr>
          <p:cNvPr id="3" name="Объект 2"/>
          <p:cNvSpPr>
            <a:spLocks noGrp="1"/>
          </p:cNvSpPr>
          <p:nvPr>
            <p:ph idx="1"/>
          </p:nvPr>
        </p:nvSpPr>
        <p:spPr/>
        <p:txBody>
          <a:bodyPr vert="horz" wrap="square" lIns="91440" tIns="45720" rIns="91440" bIns="45720" numCol="1" anchor="t" anchorCtr="0" compatLnSpc="1"/>
          <a:lstStyle/>
          <a:p>
            <a:pPr eaLnBrk="1" hangingPunct="1"/>
            <a:r>
              <a:rPr lang="ru-RU" altLang="ru-RU" sz="2000" dirty="0">
                <a:solidFill>
                  <a:srgbClr val="002060"/>
                </a:solidFill>
                <a:latin typeface="+mn-lt"/>
                <a:ea typeface="Arial" panose="020B0604020202020204" pitchFamily="34" charset="0"/>
                <a:cs typeface="+mn-cs"/>
              </a:rPr>
              <a:t>После настройки БГУ, выполненной в соответствии </a:t>
            </a:r>
            <a:br>
              <a:rPr lang="ru-RU" altLang="ru-RU" sz="2000" dirty="0">
                <a:solidFill>
                  <a:srgbClr val="002060"/>
                </a:solidFill>
                <a:latin typeface="+mn-lt"/>
                <a:ea typeface="Arial" panose="020B0604020202020204" pitchFamily="34" charset="0"/>
                <a:cs typeface="+mn-cs"/>
              </a:rPr>
            </a:br>
            <a:r>
              <a:rPr lang="ru-RU" altLang="ru-RU" sz="2000" dirty="0">
                <a:solidFill>
                  <a:srgbClr val="002060"/>
                </a:solidFill>
                <a:latin typeface="+mn-lt"/>
                <a:ea typeface="Arial" panose="020B0604020202020204" pitchFamily="34" charset="0"/>
                <a:cs typeface="+mn-cs"/>
              </a:rPr>
              <a:t>с инструкцией, следует провести тестирование </a:t>
            </a:r>
            <a:br>
              <a:rPr lang="ru-RU" altLang="ru-RU" sz="2000" dirty="0">
                <a:solidFill>
                  <a:srgbClr val="002060"/>
                </a:solidFill>
                <a:latin typeface="+mn-lt"/>
                <a:ea typeface="Arial" panose="020B0604020202020204" pitchFamily="34" charset="0"/>
                <a:cs typeface="+mn-cs"/>
              </a:rPr>
            </a:br>
            <a:r>
              <a:rPr lang="ru-RU" altLang="ru-RU" sz="2000" dirty="0">
                <a:solidFill>
                  <a:srgbClr val="002060"/>
                </a:solidFill>
                <a:latin typeface="+mn-lt"/>
                <a:ea typeface="Arial" panose="020B0604020202020204" pitchFamily="34" charset="0"/>
                <a:cs typeface="+mn-cs"/>
              </a:rPr>
              <a:t>обмена с тестовым стендом ГИС ГМП.</a:t>
            </a:r>
          </a:p>
          <a:p>
            <a:pPr eaLnBrk="1" hangingPunct="1"/>
            <a:r>
              <a:rPr lang="ru-RU" altLang="ru-RU" sz="2000" dirty="0">
                <a:solidFill>
                  <a:srgbClr val="002060"/>
                </a:solidFill>
                <a:latin typeface="+mn-lt"/>
                <a:ea typeface="Arial" panose="020B0604020202020204" pitchFamily="34" charset="0"/>
                <a:cs typeface="+mn-cs"/>
              </a:rPr>
              <a:t>Тестирование предполагает выполнение нескольких тестов, выполняемых как АН, так и Администратором ГИС ГМП:</a:t>
            </a:r>
          </a:p>
          <a:p>
            <a:pPr lvl="1" eaLnBrk="1" hangingPunct="1"/>
            <a:r>
              <a:rPr lang="ru-RU" altLang="ru-RU" sz="1800" b="1" dirty="0">
                <a:solidFill>
                  <a:srgbClr val="002060"/>
                </a:solidFill>
                <a:latin typeface="+mn-lt"/>
                <a:cs typeface="+mn-cs"/>
              </a:rPr>
              <a:t>Импорт начисления – </a:t>
            </a:r>
            <a:r>
              <a:rPr lang="ru-RU" altLang="ru-RU" sz="1800" dirty="0">
                <a:solidFill>
                  <a:srgbClr val="002060"/>
                </a:solidFill>
                <a:latin typeface="+mn-lt"/>
                <a:cs typeface="+mn-cs"/>
              </a:rPr>
              <a:t>выполняет АН;</a:t>
            </a:r>
            <a:endParaRPr lang="ru-RU" altLang="ru-RU" sz="1800" b="1" dirty="0">
              <a:solidFill>
                <a:srgbClr val="002060"/>
              </a:solidFill>
              <a:latin typeface="+mn-lt"/>
              <a:cs typeface="+mn-cs"/>
            </a:endParaRPr>
          </a:p>
          <a:p>
            <a:pPr lvl="1" eaLnBrk="1" hangingPunct="1"/>
            <a:r>
              <a:rPr lang="ru-RU" altLang="ru-RU" sz="1800" b="1" dirty="0">
                <a:solidFill>
                  <a:srgbClr val="002060"/>
                </a:solidFill>
                <a:latin typeface="+mn-lt"/>
                <a:cs typeface="+mn-cs"/>
              </a:rPr>
              <a:t>Импорт извещения о приеме к исполнению распоряжения</a:t>
            </a:r>
            <a:r>
              <a:rPr lang="ru-RU" altLang="ru-RU" sz="1800" dirty="0">
                <a:solidFill>
                  <a:srgbClr val="002060"/>
                </a:solidFill>
                <a:latin typeface="+mn-lt"/>
                <a:cs typeface="+mn-cs"/>
              </a:rPr>
              <a:t> - выполняет Администратор ГИС ГМП;</a:t>
            </a:r>
          </a:p>
          <a:p>
            <a:pPr lvl="1" eaLnBrk="1" hangingPunct="1"/>
            <a:r>
              <a:rPr lang="ru-RU" altLang="ru-RU" sz="1800" b="1" dirty="0">
                <a:solidFill>
                  <a:srgbClr val="002060"/>
                </a:solidFill>
                <a:latin typeface="+mn-lt"/>
                <a:cs typeface="+mn-cs"/>
              </a:rPr>
              <a:t>Экспорт результатов квитирования</a:t>
            </a:r>
            <a:r>
              <a:rPr lang="ru-RU" altLang="ru-RU" sz="1800" dirty="0">
                <a:solidFill>
                  <a:srgbClr val="002060"/>
                </a:solidFill>
                <a:latin typeface="+mn-lt"/>
                <a:cs typeface="+mn-cs"/>
              </a:rPr>
              <a:t> – выполняет АН.</a:t>
            </a:r>
          </a:p>
          <a:p>
            <a:pPr eaLnBrk="1" hangingPunct="1"/>
            <a:r>
              <a:rPr lang="ru-RU" altLang="ru-RU" sz="2000" dirty="0">
                <a:solidFill>
                  <a:srgbClr val="002060"/>
                </a:solidFill>
                <a:latin typeface="+mn-lt"/>
                <a:ea typeface="Arial" panose="020B0604020202020204" pitchFamily="34" charset="0"/>
                <a:cs typeface="+mn-cs"/>
              </a:rPr>
              <a:t>На сайте </a:t>
            </a:r>
            <a:r>
              <a:rPr lang="ru-RU" altLang="ru-RU" sz="2000" dirty="0">
                <a:solidFill>
                  <a:srgbClr val="002060"/>
                </a:solidFill>
                <a:latin typeface="+mn-lt"/>
                <a:ea typeface="Arial" panose="020B0604020202020204" pitchFamily="34" charset="0"/>
                <a:cs typeface="+mn-cs"/>
                <a:hlinkClick r:id="rId3"/>
              </a:rPr>
              <a:t>www.buh.ru</a:t>
            </a:r>
            <a:r>
              <a:rPr lang="ru-RU" altLang="ru-RU" sz="2000" dirty="0">
                <a:solidFill>
                  <a:srgbClr val="002060"/>
                </a:solidFill>
                <a:latin typeface="+mn-lt"/>
                <a:ea typeface="Arial" panose="020B0604020202020204" pitchFamily="34" charset="0"/>
                <a:cs typeface="+mn-cs"/>
              </a:rPr>
              <a:t> опубликованы статьи с подробным описанием действий, которые необходимо выполнить для успешного прохождения тестирования</a:t>
            </a:r>
            <a:r>
              <a:rPr lang="ru-RU" altLang="ru-RU" dirty="0">
                <a:solidFill>
                  <a:srgbClr val="002060"/>
                </a:solidFill>
                <a:latin typeface="+mn-lt"/>
                <a:ea typeface="Arial" panose="020B0604020202020204" pitchFamily="34" charset="0"/>
                <a:cs typeface="+mn-cs"/>
              </a:rPr>
              <a:t>.</a:t>
            </a:r>
          </a:p>
          <a:p>
            <a:pPr>
              <a:buNone/>
            </a:pPr>
            <a:endParaRPr dirty="0">
              <a:latin typeface="+mn-lt"/>
              <a:ea typeface="Arial" panose="020B0604020202020204" pitchFamily="34" charset="0"/>
              <a:cs typeface="+mn-cs"/>
            </a:endParaRPr>
          </a:p>
        </p:txBody>
      </p:sp>
      <p:sp>
        <p:nvSpPr>
          <p:cNvPr id="25604"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13</a:t>
            </a:fld>
            <a:endParaRPr lang="ru-RU" altLang="ru-RU" sz="1800" dirty="0">
              <a:solidFill>
                <a:srgbClr val="29292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Начисление – «Квитанция на оплату»</a:t>
            </a:r>
            <a:endParaRPr dirty="0">
              <a:solidFill>
                <a:srgbClr val="BB0000"/>
              </a:solidFill>
              <a:latin typeface="+mj-lt"/>
              <a:ea typeface="Arial" panose="020B0604020202020204" pitchFamily="34" charset="0"/>
              <a:cs typeface="+mj-cs"/>
            </a:endParaRPr>
          </a:p>
        </p:txBody>
      </p:sp>
      <p:sp>
        <p:nvSpPr>
          <p:cNvPr id="27651" name="Объект 2"/>
          <p:cNvSpPr>
            <a:spLocks noGrp="1"/>
          </p:cNvSpPr>
          <p:nvPr>
            <p:ph idx="1"/>
          </p:nvPr>
        </p:nvSpPr>
        <p:spPr>
          <a:xfrm>
            <a:off x="215900" y="1484313"/>
            <a:ext cx="8640763" cy="4860925"/>
          </a:xfrm>
        </p:spPr>
        <p:txBody>
          <a:bodyPr vert="horz" wrap="square" lIns="91440" tIns="45720" rIns="91440" bIns="45720" anchor="t"/>
          <a:lstStyle/>
          <a:p>
            <a:pPr eaLnBrk="1" hangingPunct="1">
              <a:lnSpc>
                <a:spcPct val="80000"/>
              </a:lnSpc>
              <a:buSzPct val="60000"/>
              <a:buFont typeface="Wingdings" panose="05000000000000000000" pitchFamily="2" charset="2"/>
              <a:buChar char="n"/>
            </a:pPr>
            <a:r>
              <a:rPr lang="ru-RU" altLang="ru-RU" sz="1800" dirty="0">
                <a:solidFill>
                  <a:srgbClr val="002060"/>
                </a:solidFill>
                <a:latin typeface="+mn-lt"/>
                <a:ea typeface="Arial" panose="020B0604020202020204" pitchFamily="34" charset="0"/>
                <a:cs typeface="+mn-cs"/>
              </a:rPr>
              <a:t>В БГУ информация о начислении содержится в документе «</a:t>
            </a:r>
            <a:r>
              <a:rPr lang="ru-RU" altLang="ru-RU" sz="1800" b="1" dirty="0">
                <a:solidFill>
                  <a:srgbClr val="002060"/>
                </a:solidFill>
                <a:latin typeface="+mn-lt"/>
                <a:ea typeface="Arial" panose="020B0604020202020204" pitchFamily="34" charset="0"/>
                <a:cs typeface="+mn-cs"/>
              </a:rPr>
              <a:t>Квитанция на оплату</a:t>
            </a:r>
            <a:r>
              <a:rPr lang="ru-RU" altLang="ru-RU" sz="1800" dirty="0">
                <a:solidFill>
                  <a:srgbClr val="002060"/>
                </a:solidFill>
                <a:latin typeface="+mn-lt"/>
                <a:ea typeface="Arial" panose="020B0604020202020204" pitchFamily="34" charset="0"/>
                <a:cs typeface="+mn-cs"/>
              </a:rPr>
              <a:t>». </a:t>
            </a:r>
          </a:p>
          <a:p>
            <a:pPr lvl="1" eaLnBrk="1" hangingPunct="1">
              <a:lnSpc>
                <a:spcPct val="80000"/>
              </a:lnSpc>
            </a:pPr>
            <a:r>
              <a:rPr lang="ru-RU" altLang="ru-RU" sz="1600" dirty="0">
                <a:solidFill>
                  <a:srgbClr val="002060"/>
                </a:solidFill>
                <a:latin typeface="+mn-lt"/>
                <a:cs typeface="+mn-cs"/>
              </a:rPr>
              <a:t>Именно этот документ отправляется в ГИС ГМП. </a:t>
            </a:r>
          </a:p>
          <a:p>
            <a:endParaRPr lang="ru-RU" altLang="ru-RU" dirty="0">
              <a:latin typeface="+mn-lt"/>
              <a:ea typeface="Arial" panose="020B0604020202020204" pitchFamily="34" charset="0"/>
              <a:cs typeface="+mn-cs"/>
            </a:endParaRPr>
          </a:p>
        </p:txBody>
      </p:sp>
      <p:sp>
        <p:nvSpPr>
          <p:cNvPr id="27652"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14</a:t>
            </a:fld>
            <a:endParaRPr lang="ru-RU" altLang="ru-RU" sz="1800" dirty="0">
              <a:solidFill>
                <a:srgbClr val="292929"/>
              </a:solidFill>
            </a:endParaRPr>
          </a:p>
        </p:txBody>
      </p:sp>
      <p:pic>
        <p:nvPicPr>
          <p:cNvPr id="5" name="Picture 8" descr="КвитанцияБГУ1"/>
          <p:cNvPicPr>
            <a:picLocks noChangeAspect="1"/>
          </p:cNvPicPr>
          <p:nvPr/>
        </p:nvPicPr>
        <p:blipFill>
          <a:blip r:embed="rId3"/>
          <a:stretch>
            <a:fillRect/>
          </a:stretch>
        </p:blipFill>
        <p:spPr>
          <a:xfrm>
            <a:off x="141288" y="2457450"/>
            <a:ext cx="8607425" cy="38877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Возможности формирования начислений</a:t>
            </a:r>
            <a:endParaRPr dirty="0">
              <a:solidFill>
                <a:srgbClr val="BB0000"/>
              </a:solidFill>
              <a:latin typeface="+mj-lt"/>
              <a:ea typeface="Arial" panose="020B0604020202020204" pitchFamily="34" charset="0"/>
              <a:cs typeface="+mj-cs"/>
            </a:endParaRPr>
          </a:p>
        </p:txBody>
      </p:sp>
      <p:sp>
        <p:nvSpPr>
          <p:cNvPr id="3" name="Объект 2"/>
          <p:cNvSpPr>
            <a:spLocks noGrp="1"/>
          </p:cNvSpPr>
          <p:nvPr>
            <p:ph idx="1"/>
          </p:nvPr>
        </p:nvSpPr>
        <p:spPr>
          <a:xfrm>
            <a:off x="215900" y="1700213"/>
            <a:ext cx="8640763" cy="1152525"/>
          </a:xfrm>
        </p:spPr>
        <p:txBody>
          <a:bodyPr vert="horz" wrap="square" lIns="91440" tIns="45720" rIns="91440" bIns="45720" numCol="1" anchor="t" anchorCtr="0" compatLnSpc="1"/>
          <a:lstStyle/>
          <a:p>
            <a:r>
              <a:rPr lang="ru-RU" altLang="ru-RU" sz="2000" dirty="0">
                <a:solidFill>
                  <a:srgbClr val="002060"/>
                </a:solidFill>
                <a:latin typeface="+mn-lt"/>
                <a:ea typeface="Arial" panose="020B0604020202020204" pitchFamily="34" charset="0"/>
                <a:cs typeface="+mn-cs"/>
              </a:rPr>
              <a:t>Реализована возможность </a:t>
            </a:r>
            <a:r>
              <a:rPr lang="ru-RU" altLang="ru-RU" sz="2000" b="1" dirty="0">
                <a:solidFill>
                  <a:srgbClr val="002060"/>
                </a:solidFill>
                <a:latin typeface="+mn-lt"/>
                <a:ea typeface="Arial" panose="020B0604020202020204" pitchFamily="34" charset="0"/>
                <a:cs typeface="+mn-cs"/>
              </a:rPr>
              <a:t>группового формирования</a:t>
            </a:r>
            <a:r>
              <a:rPr lang="ru-RU" altLang="ru-RU" sz="2000" dirty="0">
                <a:solidFill>
                  <a:srgbClr val="002060"/>
                </a:solidFill>
                <a:latin typeface="+mn-lt"/>
                <a:ea typeface="Arial" panose="020B0604020202020204" pitchFamily="34" charset="0"/>
                <a:cs typeface="+mn-cs"/>
              </a:rPr>
              <a:t> документов «Квитанция на оплату» на основании существующих документов.</a:t>
            </a:r>
          </a:p>
          <a:p>
            <a:pPr>
              <a:buNone/>
            </a:pPr>
            <a:endParaRPr dirty="0">
              <a:latin typeface="+mn-lt"/>
              <a:ea typeface="Arial" panose="020B0604020202020204" pitchFamily="34" charset="0"/>
              <a:cs typeface="+mn-cs"/>
            </a:endParaRPr>
          </a:p>
        </p:txBody>
      </p:sp>
      <p:sp>
        <p:nvSpPr>
          <p:cNvPr id="29700"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15</a:t>
            </a:fld>
            <a:endParaRPr lang="ru-RU" altLang="ru-RU" sz="1800" dirty="0">
              <a:solidFill>
                <a:srgbClr val="292929"/>
              </a:solidFill>
            </a:endParaRPr>
          </a:p>
        </p:txBody>
      </p:sp>
      <p:pic>
        <p:nvPicPr>
          <p:cNvPr id="29701" name="Рисунок 4"/>
          <p:cNvPicPr>
            <a:picLocks noChangeAspect="1"/>
          </p:cNvPicPr>
          <p:nvPr/>
        </p:nvPicPr>
        <p:blipFill>
          <a:blip r:embed="rId2"/>
          <a:stretch>
            <a:fillRect/>
          </a:stretch>
        </p:blipFill>
        <p:spPr>
          <a:xfrm>
            <a:off x="215900" y="2474913"/>
            <a:ext cx="8640763" cy="3870325"/>
          </a:xfrm>
          <a:prstGeom prst="rect">
            <a:avLst/>
          </a:prstGeom>
          <a:noFill/>
          <a:ln w="9525">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lgn="ctr">
              <a:buNone/>
            </a:pPr>
            <a:r>
              <a:rPr lang="ru-RU" altLang="ru-RU" dirty="0">
                <a:solidFill>
                  <a:srgbClr val="BB0000"/>
                </a:solidFill>
                <a:latin typeface="+mj-lt"/>
                <a:ea typeface="Arial" panose="020B0604020202020204" pitchFamily="34" charset="0"/>
                <a:cs typeface="+mj-cs"/>
              </a:rPr>
              <a:t>Групповое формирование квитанций</a:t>
            </a:r>
            <a:endParaRPr dirty="0">
              <a:solidFill>
                <a:srgbClr val="BB0000"/>
              </a:solidFill>
              <a:latin typeface="+mj-lt"/>
              <a:ea typeface="Arial" panose="020B0604020202020204" pitchFamily="34" charset="0"/>
              <a:cs typeface="+mj-cs"/>
            </a:endParaRPr>
          </a:p>
        </p:txBody>
      </p:sp>
      <p:sp>
        <p:nvSpPr>
          <p:cNvPr id="30723"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16</a:t>
            </a:fld>
            <a:endParaRPr lang="ru-RU" altLang="ru-RU" sz="1800" dirty="0">
              <a:solidFill>
                <a:srgbClr val="292929"/>
              </a:solidFill>
            </a:endParaRPr>
          </a:p>
        </p:txBody>
      </p:sp>
      <p:pic>
        <p:nvPicPr>
          <p:cNvPr id="30724" name="Picture 6" descr="ПомощникФормированияКвитанцийБГУ1"/>
          <p:cNvPicPr>
            <a:picLocks noGrp="1" noChangeAspect="1"/>
          </p:cNvPicPr>
          <p:nvPr>
            <p:ph idx="1"/>
          </p:nvPr>
        </p:nvPicPr>
        <p:blipFill>
          <a:blip r:embed="rId3"/>
          <a:srcRect/>
          <a:stretch>
            <a:fillRect/>
          </a:stretch>
        </p:blipFill>
        <p:spPr>
          <a:xfrm>
            <a:off x="179388" y="1557338"/>
            <a:ext cx="7056437" cy="4967287"/>
          </a:xfrm>
        </p:spPr>
      </p:pic>
      <p:sp>
        <p:nvSpPr>
          <p:cNvPr id="30725" name="Прямоугольник 5"/>
          <p:cNvSpPr/>
          <p:nvPr/>
        </p:nvSpPr>
        <p:spPr>
          <a:xfrm>
            <a:off x="7499350" y="3068638"/>
            <a:ext cx="889000" cy="400050"/>
          </a:xfrm>
          <a:prstGeom prst="rect">
            <a:avLst/>
          </a:prstGeom>
          <a:noFill/>
          <a:ln w="9525">
            <a:noFill/>
          </a:ln>
        </p:spPr>
        <p:txBody>
          <a:bodyPr wrap="none">
            <a:spAutoFit/>
          </a:bodyPr>
          <a:lstStyle/>
          <a:p>
            <a:pPr eaLnBrk="1" hangingPunct="1">
              <a:buFont typeface="Wingdings" panose="05000000000000000000" pitchFamily="2" charset="2"/>
            </a:pPr>
            <a:r>
              <a:rPr lang="ru-RU" altLang="ru-RU" b="1" dirty="0">
                <a:latin typeface="Arial" panose="020B0604020202020204" pitchFamily="34" charset="0"/>
              </a:rPr>
              <a:t>БГУ 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Групповое формирование квитанций</a:t>
            </a:r>
            <a:endParaRPr dirty="0">
              <a:solidFill>
                <a:srgbClr val="BB0000"/>
              </a:solidFill>
              <a:latin typeface="+mj-lt"/>
              <a:ea typeface="Arial" panose="020B0604020202020204" pitchFamily="34" charset="0"/>
              <a:cs typeface="+mj-cs"/>
            </a:endParaRPr>
          </a:p>
        </p:txBody>
      </p:sp>
      <p:sp>
        <p:nvSpPr>
          <p:cNvPr id="32771"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17</a:t>
            </a:fld>
            <a:endParaRPr lang="ru-RU" altLang="ru-RU" sz="1800" dirty="0">
              <a:solidFill>
                <a:srgbClr val="292929"/>
              </a:solidFill>
            </a:endParaRPr>
          </a:p>
        </p:txBody>
      </p:sp>
      <p:pic>
        <p:nvPicPr>
          <p:cNvPr id="32772" name="Picture 5" descr="ПомощникФормированияКвитанцийБГУ2"/>
          <p:cNvPicPr>
            <a:picLocks noGrp="1" noChangeAspect="1"/>
          </p:cNvPicPr>
          <p:nvPr>
            <p:ph idx="1"/>
          </p:nvPr>
        </p:nvPicPr>
        <p:blipFill>
          <a:blip r:embed="rId3"/>
          <a:srcRect/>
          <a:stretch>
            <a:fillRect/>
          </a:stretch>
        </p:blipFill>
        <p:spPr>
          <a:xfrm>
            <a:off x="323850" y="1376363"/>
            <a:ext cx="6985000" cy="4968875"/>
          </a:xfrm>
        </p:spPr>
      </p:pic>
      <p:sp>
        <p:nvSpPr>
          <p:cNvPr id="32773" name="Прямоугольник 5"/>
          <p:cNvSpPr/>
          <p:nvPr/>
        </p:nvSpPr>
        <p:spPr>
          <a:xfrm>
            <a:off x="7499350" y="2636838"/>
            <a:ext cx="889000" cy="400050"/>
          </a:xfrm>
          <a:prstGeom prst="rect">
            <a:avLst/>
          </a:prstGeom>
          <a:noFill/>
          <a:ln w="9525">
            <a:noFill/>
          </a:ln>
        </p:spPr>
        <p:txBody>
          <a:bodyPr wrap="none">
            <a:spAutoFit/>
          </a:bodyPr>
          <a:lstStyle/>
          <a:p>
            <a:pPr eaLnBrk="1" hangingPunct="1">
              <a:buFont typeface="Wingdings" panose="05000000000000000000" pitchFamily="2" charset="2"/>
            </a:pPr>
            <a:r>
              <a:rPr lang="ru-RU" altLang="ru-RU" b="1" dirty="0">
                <a:latin typeface="Arial" panose="020B0604020202020204" pitchFamily="34" charset="0"/>
              </a:rPr>
              <a:t>БГУ 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Взаимодействие с ГИС ГМП</a:t>
            </a:r>
            <a:endParaRPr dirty="0">
              <a:solidFill>
                <a:srgbClr val="BB0000"/>
              </a:solidFill>
              <a:latin typeface="+mj-lt"/>
              <a:ea typeface="Arial" panose="020B0604020202020204" pitchFamily="34" charset="0"/>
              <a:cs typeface="+mj-cs"/>
            </a:endParaRPr>
          </a:p>
        </p:txBody>
      </p:sp>
      <p:sp>
        <p:nvSpPr>
          <p:cNvPr id="3" name="Объект 2"/>
          <p:cNvSpPr>
            <a:spLocks noGrp="1"/>
          </p:cNvSpPr>
          <p:nvPr>
            <p:ph idx="1"/>
          </p:nvPr>
        </p:nvSpPr>
        <p:spPr/>
        <p:txBody>
          <a:bodyPr vert="horz" wrap="square" lIns="91440" tIns="45720" rIns="91440" bIns="45720" numCol="1" anchor="t" anchorCtr="0" compatLnSpc="1"/>
          <a:lstStyle/>
          <a:p>
            <a:pPr eaLnBrk="1" hangingPunct="1"/>
            <a:r>
              <a:rPr lang="ru-RU" altLang="ru-RU" dirty="0">
                <a:solidFill>
                  <a:srgbClr val="002060"/>
                </a:solidFill>
                <a:latin typeface="+mn-lt"/>
                <a:ea typeface="Arial" panose="020B0604020202020204" pitchFamily="34" charset="0"/>
                <a:cs typeface="+mn-cs"/>
              </a:rPr>
              <a:t>При формировании файлов и обмене с ГИС ГМП применяется </a:t>
            </a:r>
            <a:r>
              <a:rPr lang="ru-RU" altLang="ru-RU" b="1" dirty="0">
                <a:solidFill>
                  <a:srgbClr val="002060"/>
                </a:solidFill>
                <a:latin typeface="+mn-lt"/>
                <a:ea typeface="Arial" panose="020B0604020202020204" pitchFamily="34" charset="0"/>
                <a:cs typeface="+mn-cs"/>
              </a:rPr>
              <a:t>стандартный механизм</a:t>
            </a:r>
            <a:r>
              <a:rPr lang="ru-RU" altLang="ru-RU" dirty="0">
                <a:solidFill>
                  <a:srgbClr val="002060"/>
                </a:solidFill>
                <a:latin typeface="+mn-lt"/>
                <a:ea typeface="Arial" panose="020B0604020202020204" pitchFamily="34" charset="0"/>
                <a:cs typeface="+mn-cs"/>
              </a:rPr>
              <a:t>, который используется для обмена с казначейскими и банковскими системами (документы «Задание на экспорт» и «Задание на импорт»).</a:t>
            </a:r>
          </a:p>
          <a:p>
            <a:pPr eaLnBrk="1" hangingPunct="1"/>
            <a:r>
              <a:rPr lang="ru-RU" altLang="ru-RU" dirty="0">
                <a:solidFill>
                  <a:srgbClr val="002060"/>
                </a:solidFill>
                <a:latin typeface="+mn-lt"/>
                <a:ea typeface="Arial" panose="020B0604020202020204" pitchFamily="34" charset="0"/>
                <a:cs typeface="+mn-cs"/>
              </a:rPr>
              <a:t>Для более удобного и быстрого обмена данными с ГИС ГМП реализованы специализированные обработки.</a:t>
            </a:r>
          </a:p>
          <a:p>
            <a:pPr>
              <a:buNone/>
            </a:pPr>
            <a:endParaRPr dirty="0">
              <a:latin typeface="+mn-lt"/>
              <a:ea typeface="Arial" panose="020B0604020202020204" pitchFamily="34" charset="0"/>
              <a:cs typeface="+mn-cs"/>
            </a:endParaRPr>
          </a:p>
        </p:txBody>
      </p:sp>
      <p:sp>
        <p:nvSpPr>
          <p:cNvPr id="34820"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18</a:t>
            </a:fld>
            <a:endParaRPr lang="ru-RU" altLang="ru-RU" sz="1800" dirty="0">
              <a:solidFill>
                <a:srgbClr val="29292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Экспорт начислений</a:t>
            </a:r>
            <a:endParaRPr dirty="0">
              <a:solidFill>
                <a:srgbClr val="BB0000"/>
              </a:solidFill>
              <a:latin typeface="+mj-lt"/>
              <a:ea typeface="Arial" panose="020B0604020202020204" pitchFamily="34" charset="0"/>
              <a:cs typeface="+mj-cs"/>
            </a:endParaRPr>
          </a:p>
        </p:txBody>
      </p:sp>
      <p:sp>
        <p:nvSpPr>
          <p:cNvPr id="35843"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19</a:t>
            </a:fld>
            <a:endParaRPr lang="ru-RU" altLang="ru-RU" sz="1800" dirty="0">
              <a:solidFill>
                <a:srgbClr val="292929"/>
              </a:solidFill>
            </a:endParaRPr>
          </a:p>
        </p:txBody>
      </p:sp>
      <p:pic>
        <p:nvPicPr>
          <p:cNvPr id="35844" name="Picture 6" descr="ОбработкаОбменаБГУ1"/>
          <p:cNvPicPr>
            <a:picLocks noGrp="1" noChangeAspect="1"/>
          </p:cNvPicPr>
          <p:nvPr>
            <p:ph idx="1"/>
          </p:nvPr>
        </p:nvPicPr>
        <p:blipFill>
          <a:blip r:embed="rId3"/>
          <a:srcRect/>
          <a:stretch>
            <a:fillRect/>
          </a:stretch>
        </p:blipFill>
        <p:spPr>
          <a:xfrm>
            <a:off x="250825" y="1560513"/>
            <a:ext cx="7058025" cy="4968875"/>
          </a:xfrm>
        </p:spPr>
      </p:pic>
      <p:sp>
        <p:nvSpPr>
          <p:cNvPr id="35845" name="Прямоугольник 5"/>
          <p:cNvSpPr/>
          <p:nvPr/>
        </p:nvSpPr>
        <p:spPr>
          <a:xfrm>
            <a:off x="7667625" y="2924175"/>
            <a:ext cx="889000" cy="401638"/>
          </a:xfrm>
          <a:prstGeom prst="rect">
            <a:avLst/>
          </a:prstGeom>
          <a:noFill/>
          <a:ln w="9525">
            <a:noFill/>
          </a:ln>
        </p:spPr>
        <p:txBody>
          <a:bodyPr wrap="none">
            <a:spAutoFit/>
          </a:bodyPr>
          <a:lstStyle/>
          <a:p>
            <a:pPr eaLnBrk="1" hangingPunct="1">
              <a:buFont typeface="Wingdings" panose="05000000000000000000" pitchFamily="2" charset="2"/>
            </a:pPr>
            <a:r>
              <a:rPr lang="ru-RU" altLang="ru-RU" b="1" dirty="0">
                <a:latin typeface="Arial" panose="020B0604020202020204" pitchFamily="34" charset="0"/>
              </a:rPr>
              <a:t>БГУ 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tx2"/>
                </a:solidFill>
              </a:rPr>
              <a:t>Общие положения</a:t>
            </a:r>
            <a:endParaRPr lang="ru-RU" dirty="0">
              <a:solidFill>
                <a:schemeClr val="tx2"/>
              </a:solidFill>
            </a:endParaRPr>
          </a:p>
        </p:txBody>
      </p:sp>
      <p:sp>
        <p:nvSpPr>
          <p:cNvPr id="3" name="Объект 2"/>
          <p:cNvSpPr>
            <a:spLocks noGrp="1"/>
          </p:cNvSpPr>
          <p:nvPr>
            <p:ph idx="1"/>
          </p:nvPr>
        </p:nvSpPr>
        <p:spPr>
          <a:xfrm>
            <a:off x="215900" y="1412776"/>
            <a:ext cx="8640763" cy="5184575"/>
          </a:xfrm>
        </p:spPr>
        <p:txBody>
          <a:bodyPr/>
          <a:lstStyle/>
          <a:p>
            <a:pPr marL="0" indent="0" algn="just">
              <a:buNone/>
            </a:pPr>
            <a:r>
              <a:rPr lang="ru-RU" sz="2300" b="1" dirty="0" smtClean="0">
                <a:solidFill>
                  <a:srgbClr val="002060"/>
                </a:solidFill>
              </a:rPr>
              <a:t> Государственная </a:t>
            </a:r>
            <a:r>
              <a:rPr lang="ru-RU" sz="2300" b="1" dirty="0">
                <a:solidFill>
                  <a:srgbClr val="002060"/>
                </a:solidFill>
              </a:rPr>
              <a:t>информационная система о </a:t>
            </a:r>
            <a:r>
              <a:rPr lang="ru-RU" sz="2300" b="1" dirty="0" smtClean="0">
                <a:solidFill>
                  <a:srgbClr val="002060"/>
                </a:solidFill>
              </a:rPr>
              <a:t>  государственных </a:t>
            </a:r>
            <a:r>
              <a:rPr lang="ru-RU" sz="2300" b="1" dirty="0">
                <a:solidFill>
                  <a:srgbClr val="002060"/>
                </a:solidFill>
              </a:rPr>
              <a:t>и муниципальных платежах (ГИС ГМП) </a:t>
            </a:r>
          </a:p>
          <a:p>
            <a:endParaRPr lang="ru-RU" dirty="0" smtClean="0"/>
          </a:p>
          <a:p>
            <a:pPr marL="0" indent="0" algn="just">
              <a:buNone/>
            </a:pPr>
            <a:r>
              <a:rPr lang="ru-RU" i="1" dirty="0" smtClean="0">
                <a:solidFill>
                  <a:srgbClr val="002060"/>
                </a:solidFill>
              </a:rPr>
              <a:t>       Представляет </a:t>
            </a:r>
            <a:r>
              <a:rPr lang="ru-RU" i="1" dirty="0">
                <a:solidFill>
                  <a:srgbClr val="002060"/>
                </a:solidFill>
              </a:rPr>
              <a:t>собой централизованную систему, обеспечивающую прием, учет и передачу информации между ее участниками, которыми являются администраторы доходов бюджета, организации по приему платежей, порталы, многофункциональные центры, взаимодействие которых с ГИС ГМП осуществляется посредством системы межведомственного электронного взаимодействия (СМЭВ).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Экспорт начислений</a:t>
            </a:r>
            <a:endParaRPr dirty="0">
              <a:solidFill>
                <a:srgbClr val="BB0000"/>
              </a:solidFill>
              <a:latin typeface="+mj-lt"/>
              <a:ea typeface="Arial" panose="020B0604020202020204" pitchFamily="34" charset="0"/>
              <a:cs typeface="+mj-cs"/>
            </a:endParaRPr>
          </a:p>
        </p:txBody>
      </p:sp>
      <p:sp>
        <p:nvSpPr>
          <p:cNvPr id="37891"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20</a:t>
            </a:fld>
            <a:endParaRPr lang="ru-RU" altLang="ru-RU" sz="1800" dirty="0">
              <a:solidFill>
                <a:srgbClr val="292929"/>
              </a:solidFill>
            </a:endParaRPr>
          </a:p>
        </p:txBody>
      </p:sp>
      <p:pic>
        <p:nvPicPr>
          <p:cNvPr id="37892" name="Picture 6" descr="ОбработкаОбменаБГУ2"/>
          <p:cNvPicPr>
            <a:picLocks noGrp="1" noChangeAspect="1"/>
          </p:cNvPicPr>
          <p:nvPr>
            <p:ph idx="1"/>
          </p:nvPr>
        </p:nvPicPr>
        <p:blipFill>
          <a:blip r:embed="rId3"/>
          <a:srcRect/>
          <a:stretch>
            <a:fillRect/>
          </a:stretch>
        </p:blipFill>
        <p:spPr>
          <a:xfrm>
            <a:off x="179388" y="1416050"/>
            <a:ext cx="7272337" cy="5113338"/>
          </a:xfrm>
        </p:spPr>
      </p:pic>
      <p:sp>
        <p:nvSpPr>
          <p:cNvPr id="37893" name="Прямоугольник 5"/>
          <p:cNvSpPr/>
          <p:nvPr/>
        </p:nvSpPr>
        <p:spPr>
          <a:xfrm>
            <a:off x="7667625" y="2997200"/>
            <a:ext cx="889000" cy="400050"/>
          </a:xfrm>
          <a:prstGeom prst="rect">
            <a:avLst/>
          </a:prstGeom>
          <a:noFill/>
          <a:ln w="9525">
            <a:noFill/>
          </a:ln>
        </p:spPr>
        <p:txBody>
          <a:bodyPr wrap="none">
            <a:spAutoFit/>
          </a:bodyPr>
          <a:lstStyle/>
          <a:p>
            <a:pPr eaLnBrk="1" hangingPunct="1">
              <a:buFont typeface="Wingdings" panose="05000000000000000000" pitchFamily="2" charset="2"/>
            </a:pPr>
            <a:r>
              <a:rPr lang="ru-RU" altLang="ru-RU" b="1" dirty="0">
                <a:latin typeface="Arial" panose="020B0604020202020204" pitchFamily="34" charset="0"/>
              </a:rPr>
              <a:t>БГУ 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Изменение и аннулирование начислений</a:t>
            </a:r>
            <a:endParaRPr dirty="0">
              <a:solidFill>
                <a:srgbClr val="BB0000"/>
              </a:solidFill>
              <a:latin typeface="+mj-lt"/>
              <a:ea typeface="Arial" panose="020B0604020202020204" pitchFamily="34" charset="0"/>
              <a:cs typeface="+mj-cs"/>
            </a:endParaRPr>
          </a:p>
        </p:txBody>
      </p:sp>
      <p:sp>
        <p:nvSpPr>
          <p:cNvPr id="39939" name="Объект 2"/>
          <p:cNvSpPr>
            <a:spLocks noGrp="1"/>
          </p:cNvSpPr>
          <p:nvPr>
            <p:ph idx="1"/>
          </p:nvPr>
        </p:nvSpPr>
        <p:spPr>
          <a:xfrm>
            <a:off x="215900" y="1412875"/>
            <a:ext cx="8640763" cy="3455988"/>
          </a:xfrm>
        </p:spPr>
        <p:txBody>
          <a:bodyPr vert="horz" wrap="square" lIns="91440" tIns="45720" rIns="91440" bIns="45720" anchor="t"/>
          <a:lstStyle/>
          <a:p>
            <a:r>
              <a:rPr lang="ru-RU" altLang="ru-RU" sz="2000" b="1" dirty="0">
                <a:solidFill>
                  <a:srgbClr val="002060"/>
                </a:solidFill>
                <a:latin typeface="+mn-lt"/>
                <a:ea typeface="Arial" panose="020B0604020202020204" pitchFamily="34" charset="0"/>
                <a:cs typeface="+mn-cs"/>
              </a:rPr>
              <a:t>Нельзя уточнить или аннулировать начисление,</a:t>
            </a:r>
            <a:br>
              <a:rPr lang="ru-RU" altLang="ru-RU" sz="2000" b="1" dirty="0">
                <a:solidFill>
                  <a:srgbClr val="002060"/>
                </a:solidFill>
                <a:latin typeface="+mn-lt"/>
                <a:ea typeface="Arial" panose="020B0604020202020204" pitchFamily="34" charset="0"/>
                <a:cs typeface="+mn-cs"/>
              </a:rPr>
            </a:br>
            <a:r>
              <a:rPr lang="ru-RU" altLang="ru-RU" sz="2000" b="1" dirty="0">
                <a:solidFill>
                  <a:srgbClr val="002060"/>
                </a:solidFill>
                <a:latin typeface="+mn-lt"/>
                <a:ea typeface="Arial" panose="020B0604020202020204" pitchFamily="34" charset="0"/>
                <a:cs typeface="+mn-cs"/>
              </a:rPr>
              <a:t>по которому в ГИС ГМП существует платеж</a:t>
            </a:r>
          </a:p>
          <a:p>
            <a:endParaRPr lang="ru-RU" altLang="ru-RU" dirty="0">
              <a:latin typeface="+mn-lt"/>
              <a:ea typeface="Arial" panose="020B0604020202020204" pitchFamily="34" charset="0"/>
              <a:cs typeface="+mn-cs"/>
            </a:endParaRPr>
          </a:p>
        </p:txBody>
      </p:sp>
      <p:sp>
        <p:nvSpPr>
          <p:cNvPr id="39940"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21</a:t>
            </a:fld>
            <a:endParaRPr lang="ru-RU" altLang="ru-RU" sz="1800" dirty="0">
              <a:solidFill>
                <a:srgbClr val="292929"/>
              </a:solidFill>
            </a:endParaRPr>
          </a:p>
        </p:txBody>
      </p:sp>
      <p:pic>
        <p:nvPicPr>
          <p:cNvPr id="39941" name="Picture 6" descr="ИзменениеКвитанцииБГУ2"/>
          <p:cNvPicPr>
            <a:picLocks noChangeAspect="1"/>
          </p:cNvPicPr>
          <p:nvPr/>
        </p:nvPicPr>
        <p:blipFill>
          <a:blip r:embed="rId3"/>
          <a:stretch>
            <a:fillRect/>
          </a:stretch>
        </p:blipFill>
        <p:spPr>
          <a:xfrm>
            <a:off x="280988" y="2066925"/>
            <a:ext cx="8575675" cy="4278313"/>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Запрос оплаты</a:t>
            </a:r>
            <a:endParaRPr dirty="0">
              <a:solidFill>
                <a:srgbClr val="BB0000"/>
              </a:solidFill>
              <a:latin typeface="+mj-lt"/>
              <a:ea typeface="Arial" panose="020B0604020202020204" pitchFamily="34" charset="0"/>
              <a:cs typeface="+mj-cs"/>
            </a:endParaRPr>
          </a:p>
        </p:txBody>
      </p:sp>
      <p:sp>
        <p:nvSpPr>
          <p:cNvPr id="41987"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22</a:t>
            </a:fld>
            <a:endParaRPr lang="ru-RU" altLang="ru-RU" sz="1800" dirty="0">
              <a:solidFill>
                <a:srgbClr val="292929"/>
              </a:solidFill>
            </a:endParaRPr>
          </a:p>
        </p:txBody>
      </p:sp>
      <p:pic>
        <p:nvPicPr>
          <p:cNvPr id="41988" name="Picture 6" descr="ЗапросПлатежейБГУ1"/>
          <p:cNvPicPr>
            <a:picLocks noGrp="1" noChangeAspect="1"/>
          </p:cNvPicPr>
          <p:nvPr>
            <p:ph idx="1"/>
          </p:nvPr>
        </p:nvPicPr>
        <p:blipFill>
          <a:blip r:embed="rId3"/>
          <a:srcRect/>
          <a:stretch>
            <a:fillRect/>
          </a:stretch>
        </p:blipFill>
        <p:spPr>
          <a:xfrm>
            <a:off x="179388" y="1484313"/>
            <a:ext cx="7561262" cy="4860925"/>
          </a:xfrm>
        </p:spPr>
      </p:pic>
      <p:sp>
        <p:nvSpPr>
          <p:cNvPr id="41989" name="Прямоугольник 5"/>
          <p:cNvSpPr/>
          <p:nvPr/>
        </p:nvSpPr>
        <p:spPr>
          <a:xfrm>
            <a:off x="7943850" y="3389313"/>
            <a:ext cx="889000" cy="400050"/>
          </a:xfrm>
          <a:prstGeom prst="rect">
            <a:avLst/>
          </a:prstGeom>
          <a:noFill/>
          <a:ln w="9525">
            <a:noFill/>
          </a:ln>
        </p:spPr>
        <p:txBody>
          <a:bodyPr wrap="none">
            <a:spAutoFit/>
          </a:bodyPr>
          <a:lstStyle/>
          <a:p>
            <a:pPr eaLnBrk="1" hangingPunct="1">
              <a:buFont typeface="Wingdings" panose="05000000000000000000" pitchFamily="2" charset="2"/>
            </a:pPr>
            <a:r>
              <a:rPr lang="ru-RU" altLang="ru-RU" b="1" dirty="0">
                <a:latin typeface="Arial" panose="020B0604020202020204" pitchFamily="34" charset="0"/>
              </a:rPr>
              <a:t>БГУ 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Запрос оплаты</a:t>
            </a:r>
            <a:endParaRPr dirty="0">
              <a:solidFill>
                <a:srgbClr val="BB0000"/>
              </a:solidFill>
              <a:latin typeface="+mj-lt"/>
              <a:ea typeface="Arial" panose="020B0604020202020204" pitchFamily="34" charset="0"/>
              <a:cs typeface="+mj-cs"/>
            </a:endParaRPr>
          </a:p>
        </p:txBody>
      </p:sp>
      <p:sp>
        <p:nvSpPr>
          <p:cNvPr id="41987"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23</a:t>
            </a:fld>
            <a:endParaRPr lang="ru-RU" altLang="ru-RU" sz="1800" dirty="0">
              <a:solidFill>
                <a:srgbClr val="292929"/>
              </a:solidFill>
            </a:endParaRPr>
          </a:p>
        </p:txBody>
      </p:sp>
      <p:pic>
        <p:nvPicPr>
          <p:cNvPr id="41988" name="Picture 6" descr="ЗапросПлатежейБГУ1"/>
          <p:cNvPicPr>
            <a:picLocks noGrp="1" noChangeAspect="1"/>
          </p:cNvPicPr>
          <p:nvPr>
            <p:ph idx="1"/>
          </p:nvPr>
        </p:nvPicPr>
        <p:blipFill>
          <a:blip r:embed="rId3"/>
          <a:srcRect/>
          <a:stretch>
            <a:fillRect/>
          </a:stretch>
        </p:blipFill>
        <p:spPr>
          <a:xfrm>
            <a:off x="179388" y="1484313"/>
            <a:ext cx="7561262" cy="4860925"/>
          </a:xfrm>
        </p:spPr>
      </p:pic>
      <p:sp>
        <p:nvSpPr>
          <p:cNvPr id="41989" name="Прямоугольник 5"/>
          <p:cNvSpPr/>
          <p:nvPr/>
        </p:nvSpPr>
        <p:spPr>
          <a:xfrm>
            <a:off x="7943850" y="3389313"/>
            <a:ext cx="889000" cy="400050"/>
          </a:xfrm>
          <a:prstGeom prst="rect">
            <a:avLst/>
          </a:prstGeom>
          <a:noFill/>
          <a:ln w="9525">
            <a:noFill/>
          </a:ln>
        </p:spPr>
        <p:txBody>
          <a:bodyPr wrap="none">
            <a:spAutoFit/>
          </a:bodyPr>
          <a:lstStyle/>
          <a:p>
            <a:pPr eaLnBrk="1" hangingPunct="1">
              <a:buFont typeface="Wingdings" panose="05000000000000000000" pitchFamily="2" charset="2"/>
            </a:pPr>
            <a:r>
              <a:rPr lang="ru-RU" altLang="ru-RU" b="1" dirty="0">
                <a:latin typeface="Arial" panose="020B0604020202020204" pitchFamily="34" charset="0"/>
              </a:rPr>
              <a:t>БГУ 1</a:t>
            </a:r>
          </a:p>
        </p:txBody>
      </p:sp>
    </p:spTree>
    <p:extLst>
      <p:ext uri="{BB962C8B-B14F-4D97-AF65-F5344CB8AC3E}">
        <p14:creationId xmlns:p14="http://schemas.microsoft.com/office/powerpoint/2010/main" val="3496032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Распределение платежей</a:t>
            </a:r>
            <a:endParaRPr dirty="0">
              <a:solidFill>
                <a:srgbClr val="BB0000"/>
              </a:solidFill>
              <a:latin typeface="+mj-lt"/>
              <a:ea typeface="Arial" panose="020B0604020202020204" pitchFamily="34" charset="0"/>
              <a:cs typeface="+mj-cs"/>
            </a:endParaRPr>
          </a:p>
        </p:txBody>
      </p:sp>
      <p:sp>
        <p:nvSpPr>
          <p:cNvPr id="44035"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24</a:t>
            </a:fld>
            <a:endParaRPr lang="ru-RU" altLang="ru-RU" sz="1800" dirty="0">
              <a:solidFill>
                <a:srgbClr val="292929"/>
              </a:solidFill>
            </a:endParaRPr>
          </a:p>
        </p:txBody>
      </p:sp>
      <p:pic>
        <p:nvPicPr>
          <p:cNvPr id="44036" name="Picture 5" descr="РаспределениеПлатежейБГУ2"/>
          <p:cNvPicPr>
            <a:picLocks noGrp="1" noChangeAspect="1"/>
          </p:cNvPicPr>
          <p:nvPr>
            <p:ph idx="1"/>
          </p:nvPr>
        </p:nvPicPr>
        <p:blipFill>
          <a:blip r:embed="rId3"/>
          <a:srcRect/>
          <a:stretch>
            <a:fillRect/>
          </a:stretch>
        </p:blipFill>
        <p:spPr>
          <a:xfrm>
            <a:off x="179388" y="1557338"/>
            <a:ext cx="8640762" cy="47879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Распределение платежей</a:t>
            </a:r>
            <a:endParaRPr dirty="0">
              <a:solidFill>
                <a:srgbClr val="BB0000"/>
              </a:solidFill>
              <a:latin typeface="+mj-lt"/>
              <a:ea typeface="Arial" panose="020B0604020202020204" pitchFamily="34" charset="0"/>
              <a:cs typeface="+mj-cs"/>
            </a:endParaRPr>
          </a:p>
        </p:txBody>
      </p:sp>
      <p:pic>
        <p:nvPicPr>
          <p:cNvPr id="46083" name="Объект 4"/>
          <p:cNvPicPr>
            <a:picLocks noGrp="1" noChangeAspect="1"/>
          </p:cNvPicPr>
          <p:nvPr>
            <p:ph idx="1"/>
          </p:nvPr>
        </p:nvPicPr>
        <p:blipFill>
          <a:blip r:embed="rId3"/>
          <a:srcRect/>
          <a:stretch>
            <a:fillRect/>
          </a:stretch>
        </p:blipFill>
        <p:spPr>
          <a:xfrm>
            <a:off x="179388" y="1557338"/>
            <a:ext cx="8780462" cy="4787900"/>
          </a:xfrm>
        </p:spPr>
      </p:pic>
      <p:sp>
        <p:nvSpPr>
          <p:cNvPr id="46084"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25</a:t>
            </a:fld>
            <a:endParaRPr lang="ru-RU" altLang="ru-RU" sz="1800" dirty="0">
              <a:solidFill>
                <a:srgbClr val="29292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Квитирование</a:t>
            </a:r>
            <a:endParaRPr dirty="0">
              <a:solidFill>
                <a:srgbClr val="BB0000"/>
              </a:solidFill>
              <a:latin typeface="+mj-lt"/>
              <a:ea typeface="Arial" panose="020B0604020202020204" pitchFamily="34" charset="0"/>
              <a:cs typeface="+mj-cs"/>
            </a:endParaRPr>
          </a:p>
        </p:txBody>
      </p:sp>
      <p:sp>
        <p:nvSpPr>
          <p:cNvPr id="48131"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26</a:t>
            </a:fld>
            <a:endParaRPr lang="ru-RU" altLang="ru-RU" sz="1800" dirty="0">
              <a:solidFill>
                <a:srgbClr val="292929"/>
              </a:solidFill>
            </a:endParaRPr>
          </a:p>
        </p:txBody>
      </p:sp>
      <p:pic>
        <p:nvPicPr>
          <p:cNvPr id="48132" name="Picture 6" descr="КвитированиеБГУ1"/>
          <p:cNvPicPr>
            <a:picLocks noGrp="1" noChangeAspect="1"/>
          </p:cNvPicPr>
          <p:nvPr>
            <p:ph idx="1"/>
          </p:nvPr>
        </p:nvPicPr>
        <p:blipFill>
          <a:blip r:embed="rId3"/>
          <a:srcRect/>
          <a:stretch>
            <a:fillRect/>
          </a:stretch>
        </p:blipFill>
        <p:spPr>
          <a:xfrm>
            <a:off x="179388" y="1560513"/>
            <a:ext cx="7705725" cy="4968875"/>
          </a:xfrm>
        </p:spPr>
      </p:pic>
      <p:sp>
        <p:nvSpPr>
          <p:cNvPr id="48133" name="Прямоугольник 5"/>
          <p:cNvSpPr/>
          <p:nvPr/>
        </p:nvSpPr>
        <p:spPr>
          <a:xfrm>
            <a:off x="8004175" y="2781300"/>
            <a:ext cx="889000" cy="400050"/>
          </a:xfrm>
          <a:prstGeom prst="rect">
            <a:avLst/>
          </a:prstGeom>
          <a:noFill/>
          <a:ln w="9525">
            <a:noFill/>
          </a:ln>
        </p:spPr>
        <p:txBody>
          <a:bodyPr wrap="none">
            <a:spAutoFit/>
          </a:bodyPr>
          <a:lstStyle/>
          <a:p>
            <a:pPr eaLnBrk="1" hangingPunct="1">
              <a:buFont typeface="Wingdings" panose="05000000000000000000" pitchFamily="2" charset="2"/>
            </a:pPr>
            <a:r>
              <a:rPr lang="ru-RU" altLang="ru-RU" b="1" dirty="0">
                <a:latin typeface="Arial" panose="020B0604020202020204" pitchFamily="34" charset="0"/>
              </a:rPr>
              <a:t>БГУ 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Квитирование</a:t>
            </a:r>
            <a:endParaRPr dirty="0">
              <a:solidFill>
                <a:srgbClr val="BB0000"/>
              </a:solidFill>
              <a:latin typeface="+mj-lt"/>
              <a:ea typeface="Arial" panose="020B0604020202020204" pitchFamily="34" charset="0"/>
              <a:cs typeface="+mj-cs"/>
            </a:endParaRPr>
          </a:p>
        </p:txBody>
      </p:sp>
      <p:sp>
        <p:nvSpPr>
          <p:cNvPr id="48131"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27</a:t>
            </a:fld>
            <a:endParaRPr lang="ru-RU" altLang="ru-RU" sz="1800" dirty="0">
              <a:solidFill>
                <a:srgbClr val="292929"/>
              </a:solidFill>
            </a:endParaRPr>
          </a:p>
        </p:txBody>
      </p:sp>
      <p:pic>
        <p:nvPicPr>
          <p:cNvPr id="48132" name="Picture 6" descr="КвитированиеБГУ1"/>
          <p:cNvPicPr>
            <a:picLocks noGrp="1" noChangeAspect="1"/>
          </p:cNvPicPr>
          <p:nvPr>
            <p:ph idx="1"/>
          </p:nvPr>
        </p:nvPicPr>
        <p:blipFill>
          <a:blip r:embed="rId3"/>
          <a:srcRect/>
          <a:stretch>
            <a:fillRect/>
          </a:stretch>
        </p:blipFill>
        <p:spPr>
          <a:xfrm>
            <a:off x="179388" y="1560513"/>
            <a:ext cx="7705725" cy="4968875"/>
          </a:xfrm>
        </p:spPr>
      </p:pic>
      <p:sp>
        <p:nvSpPr>
          <p:cNvPr id="48133" name="Прямоугольник 5"/>
          <p:cNvSpPr/>
          <p:nvPr/>
        </p:nvSpPr>
        <p:spPr>
          <a:xfrm>
            <a:off x="8004175" y="2781300"/>
            <a:ext cx="889000" cy="400050"/>
          </a:xfrm>
          <a:prstGeom prst="rect">
            <a:avLst/>
          </a:prstGeom>
          <a:noFill/>
          <a:ln w="9525">
            <a:noFill/>
          </a:ln>
        </p:spPr>
        <p:txBody>
          <a:bodyPr wrap="none">
            <a:spAutoFit/>
          </a:bodyPr>
          <a:lstStyle/>
          <a:p>
            <a:pPr eaLnBrk="1" hangingPunct="1">
              <a:buFont typeface="Wingdings" panose="05000000000000000000" pitchFamily="2" charset="2"/>
            </a:pPr>
            <a:r>
              <a:rPr lang="ru-RU" altLang="ru-RU" b="1" dirty="0">
                <a:latin typeface="Arial" panose="020B0604020202020204" pitchFamily="34" charset="0"/>
              </a:rPr>
              <a:t>БГУ 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lgn="ctr">
              <a:buNone/>
            </a:pPr>
            <a:r>
              <a:rPr lang="ru-RU" altLang="ru-RU" dirty="0">
                <a:solidFill>
                  <a:srgbClr val="BB0000"/>
                </a:solidFill>
                <a:latin typeface="+mj-lt"/>
                <a:ea typeface="Arial" panose="020B0604020202020204" pitchFamily="34" charset="0"/>
                <a:cs typeface="+mj-cs"/>
              </a:rPr>
              <a:t> Особенности</a:t>
            </a:r>
            <a:endParaRPr dirty="0">
              <a:solidFill>
                <a:srgbClr val="BB0000"/>
              </a:solidFill>
              <a:latin typeface="+mj-lt"/>
              <a:ea typeface="Arial" panose="020B0604020202020204" pitchFamily="34" charset="0"/>
              <a:cs typeface="+mj-cs"/>
            </a:endParaRPr>
          </a:p>
        </p:txBody>
      </p:sp>
      <p:sp>
        <p:nvSpPr>
          <p:cNvPr id="50179" name="Объект 2"/>
          <p:cNvSpPr>
            <a:spLocks noGrp="1"/>
          </p:cNvSpPr>
          <p:nvPr>
            <p:ph idx="1"/>
          </p:nvPr>
        </p:nvSpPr>
        <p:spPr/>
        <p:txBody>
          <a:bodyPr vert="horz" wrap="square" lIns="91440" tIns="45720" rIns="91440" bIns="45720" anchor="t"/>
          <a:lstStyle/>
          <a:p>
            <a:pPr eaLnBrk="1" hangingPunct="1"/>
            <a:r>
              <a:rPr lang="ru-RU" altLang="ru-RU" sz="2000" dirty="0">
                <a:solidFill>
                  <a:srgbClr val="002060"/>
                </a:solidFill>
                <a:latin typeface="+mn-lt"/>
                <a:ea typeface="Arial" panose="020B0604020202020204" pitchFamily="34" charset="0"/>
                <a:cs typeface="+mn-cs"/>
              </a:rPr>
              <a:t>Выполнить подтверждение можно только для тех начислений, по которым имеются распределенные платежи.</a:t>
            </a:r>
          </a:p>
          <a:p>
            <a:pPr eaLnBrk="1" hangingPunct="1"/>
            <a:r>
              <a:rPr lang="ru-RU" altLang="ru-RU" sz="2000" dirty="0">
                <a:solidFill>
                  <a:srgbClr val="002060"/>
                </a:solidFill>
                <a:latin typeface="+mn-lt"/>
                <a:ea typeface="Arial" panose="020B0604020202020204" pitchFamily="34" charset="0"/>
                <a:cs typeface="+mn-cs"/>
              </a:rPr>
              <a:t>Платеж можно сквитировать (подтвердить) только с одним начислением. </a:t>
            </a:r>
          </a:p>
          <a:p>
            <a:pPr lvl="1" eaLnBrk="1" hangingPunct="1"/>
            <a:r>
              <a:rPr lang="ru-RU" altLang="ru-RU" dirty="0">
                <a:solidFill>
                  <a:srgbClr val="002060"/>
                </a:solidFill>
                <a:latin typeface="+mn-lt"/>
                <a:cs typeface="+mn-cs"/>
              </a:rPr>
              <a:t>Если после выполнения квитирования сквитированный платеж распределить для другого начисления и попытаться сквитировать, то квитирование не выполнится, фактическая задолженность в ГИС ГМП по начислению не уменьшится.</a:t>
            </a:r>
          </a:p>
          <a:p>
            <a:pPr eaLnBrk="1" hangingPunct="1"/>
            <a:r>
              <a:rPr lang="ru-RU" altLang="ru-RU" sz="2000" dirty="0">
                <a:solidFill>
                  <a:srgbClr val="002060"/>
                </a:solidFill>
                <a:latin typeface="+mn-lt"/>
                <a:ea typeface="Arial" panose="020B0604020202020204" pitchFamily="34" charset="0"/>
                <a:cs typeface="+mn-cs"/>
              </a:rPr>
              <a:t>При запросе статусов подтверждения или подтверждения начислений с платежами, не следует отмечать большое количество документов, т.к. выполнение такого запроса может занять продолжительное время, а так же вызвать ошибку таймаута.</a:t>
            </a:r>
          </a:p>
          <a:p>
            <a:endParaRPr lang="ru-RU" altLang="ru-RU" dirty="0">
              <a:latin typeface="+mn-lt"/>
              <a:ea typeface="Arial" panose="020B0604020202020204" pitchFamily="34" charset="0"/>
              <a:cs typeface="+mn-cs"/>
            </a:endParaRPr>
          </a:p>
        </p:txBody>
      </p:sp>
      <p:sp>
        <p:nvSpPr>
          <p:cNvPr id="50180"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28</a:t>
            </a:fld>
            <a:endParaRPr lang="ru-RU" altLang="ru-RU" sz="1800" dirty="0">
              <a:solidFill>
                <a:srgbClr val="29292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2" cy="1260376"/>
          </a:xfrm>
        </p:spPr>
        <p:txBody>
          <a:bodyPr/>
          <a:lstStyle/>
          <a:p>
            <a:pPr algn="ctr"/>
            <a:r>
              <a:rPr lang="ru-RU" altLang="ru-RU" dirty="0" smtClean="0">
                <a:solidFill>
                  <a:srgbClr val="BB0000"/>
                </a:solidFill>
              </a:rPr>
              <a:t>ВАЖНОЕ!!!</a:t>
            </a:r>
            <a:endParaRPr lang="ru-RU" dirty="0"/>
          </a:p>
        </p:txBody>
      </p:sp>
      <p:sp>
        <p:nvSpPr>
          <p:cNvPr id="3" name="Объект 2"/>
          <p:cNvSpPr>
            <a:spLocks noGrp="1"/>
          </p:cNvSpPr>
          <p:nvPr>
            <p:ph idx="1"/>
          </p:nvPr>
        </p:nvSpPr>
        <p:spPr>
          <a:xfrm>
            <a:off x="215900" y="1268760"/>
            <a:ext cx="8640763" cy="5328591"/>
          </a:xfrm>
        </p:spPr>
        <p:txBody>
          <a:bodyPr/>
          <a:lstStyle/>
          <a:p>
            <a:pPr marL="0" indent="0">
              <a:buNone/>
            </a:pPr>
            <a:endParaRPr lang="ru-RU" sz="2000" b="1" dirty="0" smtClean="0"/>
          </a:p>
          <a:p>
            <a:pPr marL="0" indent="0">
              <a:buNone/>
            </a:pPr>
            <a:endParaRPr lang="ru-RU" sz="2000" b="1" dirty="0"/>
          </a:p>
          <a:p>
            <a:pPr marL="0" indent="0" algn="ctr">
              <a:buNone/>
            </a:pPr>
            <a:r>
              <a:rPr lang="ru-RU" sz="3200" b="1" u="sng" dirty="0" smtClean="0">
                <a:solidFill>
                  <a:srgbClr val="002060"/>
                </a:solidFill>
              </a:rPr>
              <a:t>В </a:t>
            </a:r>
            <a:r>
              <a:rPr lang="ru-RU" sz="3200" b="1" u="sng" dirty="0">
                <a:solidFill>
                  <a:srgbClr val="002060"/>
                </a:solidFill>
              </a:rPr>
              <a:t>срок до 31.12.2019 г. участниками должен быть обеспечен переход со СМЭВ2 на СМЭВ3 в части взаимодействия с ГИС ГМП. </a:t>
            </a:r>
            <a:endParaRPr lang="ru-RU" sz="3200" u="sng"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lgn="ctr">
              <a:buNone/>
            </a:pPr>
            <a:r>
              <a:rPr lang="ru-RU" altLang="ru-RU" dirty="0" smtClean="0">
                <a:solidFill>
                  <a:srgbClr val="BB0000"/>
                </a:solidFill>
                <a:latin typeface="+mj-lt"/>
                <a:ea typeface="Arial" panose="020B0604020202020204" pitchFamily="34" charset="0"/>
                <a:cs typeface="+mj-cs"/>
              </a:rPr>
              <a:t>Основные нормативные документы</a:t>
            </a:r>
            <a:endParaRPr dirty="0">
              <a:solidFill>
                <a:srgbClr val="BB0000"/>
              </a:solidFill>
              <a:latin typeface="+mj-lt"/>
              <a:ea typeface="Arial" panose="020B0604020202020204" pitchFamily="34" charset="0"/>
              <a:cs typeface="+mj-cs"/>
            </a:endParaRPr>
          </a:p>
        </p:txBody>
      </p:sp>
      <p:sp>
        <p:nvSpPr>
          <p:cNvPr id="3" name="Объект 2"/>
          <p:cNvSpPr>
            <a:spLocks noGrp="1"/>
          </p:cNvSpPr>
          <p:nvPr>
            <p:ph idx="1"/>
          </p:nvPr>
        </p:nvSpPr>
        <p:spPr>
          <a:xfrm>
            <a:off x="215900" y="1700212"/>
            <a:ext cx="8640763" cy="4897139"/>
          </a:xfrm>
        </p:spPr>
        <p:txBody>
          <a:bodyPr vert="horz" wrap="square" lIns="91440" tIns="45720" rIns="91440" bIns="45720" numCol="1" anchor="t" anchorCtr="0" compatLnSpc="1"/>
          <a:lstStyle/>
          <a:p>
            <a:r>
              <a:rPr lang="ru-RU" sz="2400" dirty="0">
                <a:solidFill>
                  <a:srgbClr val="000066"/>
                </a:solidFill>
              </a:rPr>
              <a:t>Федеральный закон от 27.07.2010 N 210-ФЗ «Об организации предоставления государственных и муниципальных услуг». Статья 21.3 </a:t>
            </a:r>
          </a:p>
          <a:p>
            <a:r>
              <a:rPr lang="ru-RU" sz="2400" dirty="0" smtClean="0">
                <a:solidFill>
                  <a:srgbClr val="000066"/>
                </a:solidFill>
              </a:rPr>
              <a:t>Бюджетный </a:t>
            </a:r>
            <a:r>
              <a:rPr lang="ru-RU" sz="2400" dirty="0">
                <a:solidFill>
                  <a:srgbClr val="000066"/>
                </a:solidFill>
              </a:rPr>
              <a:t>кодекс Российской Федерации Статья 160.1 </a:t>
            </a:r>
          </a:p>
          <a:p>
            <a:r>
              <a:rPr lang="ru-RU" sz="2400" dirty="0" smtClean="0">
                <a:solidFill>
                  <a:srgbClr val="000066"/>
                </a:solidFill>
              </a:rPr>
              <a:t>Приказ </a:t>
            </a:r>
            <a:r>
              <a:rPr lang="ru-RU" sz="2400" dirty="0">
                <a:solidFill>
                  <a:srgbClr val="000066"/>
                </a:solidFill>
              </a:rPr>
              <a:t>Федерального казначейства от 12.05.2017 №11н «Об утверждении Порядка ведения Государственной информационной системы о государственных и муниципальных платежах» </a:t>
            </a:r>
          </a:p>
          <a:p>
            <a:pPr marL="0" indent="0">
              <a:buNone/>
            </a:pPr>
            <a:endParaRPr lang="ru-RU" altLang="ru-RU" b="1" dirty="0" smtClean="0">
              <a:latin typeface="+mn-lt"/>
              <a:cs typeface="+mn-cs"/>
            </a:endParaRPr>
          </a:p>
          <a:p>
            <a:pPr marL="205105" lvl="1" indent="-12700" eaLnBrk="1" hangingPunct="1">
              <a:buFont typeface="Wingdings" panose="05000000000000000000" pitchFamily="2" charset="2"/>
              <a:buNone/>
            </a:pPr>
            <a:endParaRPr lang="ru-RU" altLang="ru-RU" b="1" dirty="0"/>
          </a:p>
          <a:p>
            <a:pPr marL="205105" lvl="1" indent="-12700" eaLnBrk="1" hangingPunct="1">
              <a:buFont typeface="Wingdings" panose="05000000000000000000" pitchFamily="2" charset="2"/>
              <a:buNone/>
            </a:pPr>
            <a:r>
              <a:rPr lang="ru-RU" altLang="ru-RU" b="1" dirty="0">
                <a:latin typeface="+mn-lt"/>
                <a:cs typeface="+mn-cs"/>
              </a:rPr>
              <a:t>	</a:t>
            </a:r>
            <a:endParaRPr dirty="0">
              <a:latin typeface="+mn-lt"/>
              <a:ea typeface="Arial" panose="020B0604020202020204" pitchFamily="34" charset="0"/>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0" dirty="0"/>
              <a:t/>
            </a:r>
            <a:br>
              <a:rPr lang="ru-RU" b="0" dirty="0"/>
            </a:br>
            <a:r>
              <a:rPr lang="ru-RU" dirty="0">
                <a:solidFill>
                  <a:schemeClr val="tx2"/>
                </a:solidFill>
              </a:rPr>
              <a:t>НОВОЕ В ФОРМАТАХ </a:t>
            </a:r>
            <a:r>
              <a:rPr lang="ru-RU" b="0" dirty="0"/>
              <a:t/>
            </a:r>
            <a:br>
              <a:rPr lang="ru-RU" b="0" dirty="0"/>
            </a:br>
            <a:endParaRPr lang="ru-RU" dirty="0"/>
          </a:p>
        </p:txBody>
      </p:sp>
      <p:sp>
        <p:nvSpPr>
          <p:cNvPr id="3" name="Объект 2"/>
          <p:cNvSpPr>
            <a:spLocks noGrp="1"/>
          </p:cNvSpPr>
          <p:nvPr>
            <p:ph idx="1"/>
          </p:nvPr>
        </p:nvSpPr>
        <p:spPr/>
        <p:txBody>
          <a:bodyPr/>
          <a:lstStyle/>
          <a:p>
            <a:endParaRPr lang="ru-RU" dirty="0"/>
          </a:p>
          <a:p>
            <a:pPr marL="0" indent="0">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33513"/>
            <a:ext cx="8712968" cy="4731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НОВОЕ В ФОРМАТАХ</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628801"/>
            <a:ext cx="828860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0" dirty="0"/>
              <a:t/>
            </a:r>
            <a:br>
              <a:rPr lang="ru-RU" b="0" dirty="0"/>
            </a:br>
            <a:r>
              <a:rPr lang="ru-RU" dirty="0">
                <a:solidFill>
                  <a:schemeClr val="tx2"/>
                </a:solidFill>
              </a:rPr>
              <a:t>НОВОЕ В ФОРМАТАХ 1.16.7 и 2.1</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8496944"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
            </a:r>
            <a:br>
              <a:rPr lang="ru-RU" b="0" dirty="0"/>
            </a:br>
            <a:r>
              <a:rPr lang="ru-RU" dirty="0">
                <a:solidFill>
                  <a:schemeClr val="tx2"/>
                </a:solidFill>
              </a:rPr>
              <a:t>НОВОЕ В ФОРМАТАХ 1.16.7 и 2.1</a:t>
            </a:r>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8784976"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НОВОЕ В ФОРМАТАХ 1.16.7 и 2.1</a:t>
            </a:r>
            <a:endParaRPr lang="ru-RU"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8568952"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НОВОЕ В ФОРМАТАХ </a:t>
            </a:r>
            <a:r>
              <a:rPr lang="ru-RU" dirty="0" smtClean="0">
                <a:solidFill>
                  <a:schemeClr val="tx2"/>
                </a:solidFill>
              </a:rPr>
              <a:t>2.1</a:t>
            </a:r>
            <a:endParaRPr lang="ru-RU"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8568951" cy="460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НОВОЕ В ФОРМАТАХ 2.1</a:t>
            </a:r>
            <a:endParaRPr lang="ru-RU"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5883" y="1556792"/>
            <a:ext cx="8272581"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2"/>
                </a:solidFill>
              </a:rPr>
              <a:t>НОВОЕ В ФОРМАТАХ 2.1</a:t>
            </a:r>
            <a:endParaRPr lang="ru-RU"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8502" y="1700212"/>
            <a:ext cx="8265986" cy="439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НОВОЕ В ФОРМАТАХ 2.1</a:t>
            </a:r>
            <a:endParaRPr lang="ru-RU"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700212"/>
            <a:ext cx="8352928" cy="403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НОВОЕ В ФОРМАТАХ 2.1</a:t>
            </a:r>
            <a:endParaRPr lang="ru-RU"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700212"/>
            <a:ext cx="8352928" cy="403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22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2" cy="1620416"/>
          </a:xfrm>
        </p:spPr>
        <p:txBody>
          <a:bodyPr/>
          <a:lstStyle/>
          <a:p>
            <a:pPr algn="ctr"/>
            <a:r>
              <a:rPr lang="ru-RU" dirty="0">
                <a:solidFill>
                  <a:schemeClr val="tx2"/>
                </a:solidFill>
              </a:rPr>
              <a:t>Система межведомственного электронного взаимодействия (СМЭВ) </a:t>
            </a:r>
          </a:p>
        </p:txBody>
      </p:sp>
      <p:sp>
        <p:nvSpPr>
          <p:cNvPr id="3" name="Объект 2"/>
          <p:cNvSpPr>
            <a:spLocks noGrp="1"/>
          </p:cNvSpPr>
          <p:nvPr>
            <p:ph idx="1"/>
          </p:nvPr>
        </p:nvSpPr>
        <p:spPr>
          <a:xfrm>
            <a:off x="215900" y="1268760"/>
            <a:ext cx="8640763" cy="5328591"/>
          </a:xfrm>
        </p:spPr>
        <p:txBody>
          <a:bodyPr/>
          <a:lstStyle/>
          <a:p>
            <a:endParaRPr lang="ru-RU" sz="2000" dirty="0" smtClean="0"/>
          </a:p>
          <a:p>
            <a:r>
              <a:rPr lang="ru-RU" sz="2000" i="1" dirty="0" smtClean="0">
                <a:solidFill>
                  <a:srgbClr val="002060"/>
                </a:solidFill>
              </a:rPr>
              <a:t>Представляет </a:t>
            </a:r>
            <a:r>
              <a:rPr lang="ru-RU" sz="2000" i="1" dirty="0">
                <a:solidFill>
                  <a:srgbClr val="002060"/>
                </a:solidFill>
              </a:rPr>
              <a:t>собой федеральную государственную информационную систему, включающую информационные базы данных, в том числе содержащие сведения об используемых органами и организациями программных и технических средствах, обеспечивающих возможность доступа через систему взаимодействия к их информационным системам (Виды сведений), сведения об истории движения в системе взаимодействия электронных сообщений при предоставлении государственных и муниципальных услуг, исполнении государственных и муниципальных функций в электронной форме, а также программные и технические средства, обеспечивающие взаимодействие информационных систем органов и организаций через СМЭВ.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НОВОЕ В ФОРМАТАХ 2.1</a:t>
            </a:r>
            <a:endParaRPr lang="ru-RU"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700212"/>
            <a:ext cx="8568952" cy="432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НОВОЕ В ФОРМАТАХ 2.1</a:t>
            </a:r>
            <a:endParaRPr lang="ru-RU"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700212"/>
            <a:ext cx="8352928" cy="4177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0" dirty="0"/>
              <a:t/>
            </a:r>
            <a:br>
              <a:rPr lang="ru-RU" b="0" dirty="0"/>
            </a:br>
            <a:r>
              <a:rPr lang="ru-RU" dirty="0">
                <a:solidFill>
                  <a:schemeClr val="tx2"/>
                </a:solidFill>
              </a:rPr>
              <a:t>СЕРВИС ПОДПИСКИ ГИС ГМП</a:t>
            </a:r>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700212"/>
            <a:ext cx="7855429" cy="4177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СЕРВИС ПОДПИСКИ ГИС ГМП</a:t>
            </a:r>
            <a:endParaRPr lang="ru-RU"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700212"/>
            <a:ext cx="8208911" cy="446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tx2"/>
                </a:solidFill>
              </a:rPr>
              <a:t>ДИАГНОСТИКА </a:t>
            </a:r>
            <a:r>
              <a:rPr lang="ru-RU" dirty="0">
                <a:solidFill>
                  <a:schemeClr val="tx2"/>
                </a:solidFill>
              </a:rPr>
              <a:t>ОШИБОК ПРИ РАБОТЕ С ГИС ГМП</a:t>
            </a:r>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700212"/>
            <a:ext cx="7992888" cy="446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ДИАГНОСТИКА ОШИБОК ПРИ РАБОТЕ С ГИС ГМП</a:t>
            </a:r>
            <a:endParaRPr lang="ru-RU" dirty="0"/>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700212"/>
            <a:ext cx="8640960" cy="468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ДИАГНОСТИКА ОШИБОК ПРИ РАБОТЕ С ГИС ГМП</a:t>
            </a:r>
            <a:endParaRPr lang="ru-RU"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700212"/>
            <a:ext cx="8280920" cy="446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ДИАГНОСТИКА ОШИБОК ПРИ РАБОТЕ С ГИС ГМП</a:t>
            </a:r>
            <a:endParaRPr lang="ru-RU"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700212"/>
            <a:ext cx="8280920" cy="446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766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sym typeface="+mn-ea"/>
              </a:rPr>
              <a:t>ВОПРОСЫ И ОТВЕТЫ</a:t>
            </a:r>
            <a:r>
              <a:rPr lang="ru-RU" dirty="0"/>
              <a:t/>
            </a:r>
            <a:br>
              <a:rPr lang="ru-RU" dirty="0"/>
            </a:br>
            <a:endParaRPr lang="ru-RU"/>
          </a:p>
        </p:txBody>
      </p:sp>
      <p:sp>
        <p:nvSpPr>
          <p:cNvPr id="3" name="Объект 2"/>
          <p:cNvSpPr>
            <a:spLocks noGrp="1"/>
          </p:cNvSpPr>
          <p:nvPr>
            <p:ph idx="1"/>
          </p:nvPr>
        </p:nvSpPr>
        <p:spPr/>
        <p:txBody>
          <a:bodyPr/>
          <a:lstStyle/>
          <a:p>
            <a:r>
              <a:rPr lang="ru-RU">
                <a:solidFill>
                  <a:srgbClr val="002060"/>
                </a:solidFill>
              </a:rPr>
              <a:t>Более подробная информация по переходу на СМЭВ 3 можно найти на портале государственные услуги по ссылке </a:t>
            </a:r>
          </a:p>
          <a:p>
            <a:r>
              <a:rPr lang="ru-RU" i="1" u="sng">
                <a:solidFill>
                  <a:srgbClr val="002060"/>
                </a:solidFill>
              </a:rPr>
              <a:t>https://smev.gosuslugi.ru/portal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tx2"/>
                </a:solidFill>
              </a:rPr>
              <a:t>ВОПРОСЫ </a:t>
            </a:r>
            <a:r>
              <a:rPr lang="ru-RU" dirty="0">
                <a:solidFill>
                  <a:schemeClr val="tx2"/>
                </a:solidFill>
              </a:rPr>
              <a:t>И ОТВЕТЫ</a:t>
            </a:r>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412776"/>
            <a:ext cx="842493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ВИД СВЕДЕНИЙ </a:t>
            </a:r>
          </a:p>
        </p:txBody>
      </p:sp>
      <p:sp>
        <p:nvSpPr>
          <p:cNvPr id="3" name="Объект 2"/>
          <p:cNvSpPr>
            <a:spLocks noGrp="1"/>
          </p:cNvSpPr>
          <p:nvPr>
            <p:ph idx="1"/>
          </p:nvPr>
        </p:nvSpPr>
        <p:spPr>
          <a:xfrm>
            <a:off x="215900" y="1700212"/>
            <a:ext cx="8640763" cy="4249067"/>
          </a:xfrm>
        </p:spPr>
        <p:txBody>
          <a:bodyPr/>
          <a:lstStyle/>
          <a:p>
            <a:pPr algn="just"/>
            <a:r>
              <a:rPr lang="ru-RU" i="1" dirty="0" smtClean="0">
                <a:solidFill>
                  <a:srgbClr val="002060"/>
                </a:solidFill>
              </a:rPr>
              <a:t>Представляет </a:t>
            </a:r>
            <a:r>
              <a:rPr lang="ru-RU" i="1" dirty="0">
                <a:solidFill>
                  <a:srgbClr val="002060"/>
                </a:solidFill>
              </a:rPr>
              <a:t>собой программные и технические средства, обеспечивающие единый документированный способ взаимодействия информационных систем органов и организаций при обмене сведениями, необходимыми для предоставления государственных и муниципальных услуг и исполнения государственных и муниципальных функций в электронной форме посредством технологии очередей электронных сообщений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ВОПРОСЫ И ОТВЕТЫ</a:t>
            </a:r>
            <a:endParaRPr lang="ru-RU" dirty="0"/>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8424935" cy="439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p:cNvSpPr>
          <p:nvPr>
            <p:ph type="ctrTitle" sz="quarter"/>
          </p:nvPr>
        </p:nvSpPr>
        <p:spPr>
          <a:xfrm>
            <a:off x="1079500" y="1773238"/>
            <a:ext cx="6985000" cy="2735262"/>
          </a:xfrm>
        </p:spPr>
        <p:txBody>
          <a:bodyPr vert="horz" wrap="square" lIns="91440" tIns="45720" rIns="91440" bIns="45720" anchor="ctr"/>
          <a:lstStyle/>
          <a:p>
            <a:pPr eaLnBrk="1" hangingPunct="1">
              <a:lnSpc>
                <a:spcPct val="100000"/>
              </a:lnSpc>
              <a:spcBef>
                <a:spcPct val="50000"/>
              </a:spcBef>
              <a:buClrTx/>
              <a:buSzTx/>
              <a:buFontTx/>
            </a:pPr>
            <a:r>
              <a:rPr lang="ru-RU" altLang="ru-RU" dirty="0">
                <a:latin typeface="+mj-lt"/>
                <a:ea typeface="+mj-ea"/>
                <a:cs typeface="+mj-cs"/>
              </a:rPr>
              <a:t/>
            </a:r>
            <a:br>
              <a:rPr lang="ru-RU" altLang="ru-RU" dirty="0">
                <a:latin typeface="+mj-lt"/>
                <a:ea typeface="+mj-ea"/>
                <a:cs typeface="+mj-cs"/>
              </a:rPr>
            </a:br>
            <a:r>
              <a:rPr lang="ru-RU" altLang="ru-RU" dirty="0">
                <a:latin typeface="+mj-lt"/>
                <a:ea typeface="+mj-ea"/>
                <a:cs typeface="+mj-cs"/>
              </a:rPr>
              <a:t>Благодарим за внимание!</a:t>
            </a:r>
            <a:br>
              <a:rPr lang="ru-RU" altLang="ru-RU" dirty="0">
                <a:latin typeface="+mj-lt"/>
                <a:ea typeface="+mj-ea"/>
                <a:cs typeface="+mj-cs"/>
              </a:rPr>
            </a:br>
            <a:r>
              <a:rPr lang="ru-RU" altLang="ru-RU" dirty="0">
                <a:latin typeface="+mj-lt"/>
                <a:ea typeface="+mj-ea"/>
                <a:cs typeface="+mj-cs"/>
              </a:rPr>
              <a:t/>
            </a:r>
            <a:br>
              <a:rPr lang="ru-RU" altLang="ru-RU" dirty="0">
                <a:latin typeface="+mj-lt"/>
                <a:ea typeface="+mj-ea"/>
                <a:cs typeface="+mj-cs"/>
              </a:rPr>
            </a:br>
            <a:r>
              <a:rPr lang="ru-RU" altLang="ru-RU" sz="2000" dirty="0">
                <a:solidFill>
                  <a:srgbClr val="CC3300"/>
                </a:solidFill>
                <a:latin typeface="+mj-lt"/>
                <a:ea typeface="+mj-ea"/>
                <a:cs typeface="+mj-cs"/>
              </a:rPr>
              <a:t>По всем вопросам настройки  </a:t>
            </a:r>
            <a:br>
              <a:rPr lang="ru-RU" altLang="ru-RU" sz="2000" dirty="0">
                <a:solidFill>
                  <a:srgbClr val="CC3300"/>
                </a:solidFill>
                <a:latin typeface="+mj-lt"/>
                <a:ea typeface="+mj-ea"/>
                <a:cs typeface="+mj-cs"/>
              </a:rPr>
            </a:br>
            <a:r>
              <a:rPr lang="ru-RU" altLang="ru-RU" sz="2000" dirty="0">
                <a:solidFill>
                  <a:srgbClr val="CC3300"/>
                </a:solidFill>
                <a:latin typeface="+mj-lt"/>
                <a:ea typeface="+mj-ea"/>
                <a:cs typeface="+mj-cs"/>
              </a:rPr>
              <a:t>подключения к ГИС ГМП обращайтесь </a:t>
            </a:r>
            <a:br>
              <a:rPr lang="ru-RU" altLang="ru-RU" sz="2000" dirty="0">
                <a:solidFill>
                  <a:srgbClr val="CC3300"/>
                </a:solidFill>
                <a:latin typeface="+mj-lt"/>
                <a:ea typeface="+mj-ea"/>
                <a:cs typeface="+mj-cs"/>
              </a:rPr>
            </a:br>
            <a:r>
              <a:rPr lang="ru-RU" altLang="ru-RU" sz="2000" dirty="0">
                <a:solidFill>
                  <a:srgbClr val="CC3300"/>
                </a:solidFill>
                <a:latin typeface="+mj-lt"/>
                <a:ea typeface="+mj-ea"/>
                <a:cs typeface="+mj-cs"/>
              </a:rPr>
              <a:t>«Внедренческий центр «Софт-плюс»</a:t>
            </a:r>
            <a:br>
              <a:rPr lang="ru-RU" altLang="ru-RU" sz="2000" dirty="0">
                <a:solidFill>
                  <a:srgbClr val="CC3300"/>
                </a:solidFill>
                <a:latin typeface="+mj-lt"/>
                <a:ea typeface="+mj-ea"/>
                <a:cs typeface="+mj-cs"/>
              </a:rPr>
            </a:br>
            <a:endParaRPr lang="ru-RU" altLang="ru-RU" sz="2000" dirty="0">
              <a:latin typeface="+mj-lt"/>
              <a:ea typeface="+mj-ea"/>
              <a:cs typeface="+mj-cs"/>
            </a:endParaRPr>
          </a:p>
        </p:txBody>
      </p:sp>
      <p:sp>
        <p:nvSpPr>
          <p:cNvPr id="51203" name="Rectangle 8"/>
          <p:cNvSpPr>
            <a:spLocks noGrp="1"/>
          </p:cNvSpPr>
          <p:nvPr>
            <p:ph type="subTitle" idx="4294967295"/>
          </p:nvPr>
        </p:nvSpPr>
        <p:spPr>
          <a:xfrm>
            <a:off x="1371600" y="3886200"/>
            <a:ext cx="6400800" cy="1752600"/>
          </a:xfrm>
        </p:spPr>
        <p:txBody>
          <a:bodyPr vert="horz" wrap="square" lIns="91440" tIns="45720" rIns="91440" bIns="45720" anchor="t"/>
          <a:lstStyle>
            <a:lvl1pPr marL="0" lvl="0" indent="0" algn="ctr">
              <a:buClr>
                <a:srgbClr val="CC0000"/>
              </a:buClr>
              <a:buSzPct val="60000"/>
              <a:buFont typeface="Wingdings" panose="05000000000000000000" pitchFamily="2" charset="2"/>
              <a:buNone/>
              <a:defRPr/>
            </a:lvl1pPr>
            <a:lvl2pPr marL="457200" lvl="1" indent="0" algn="ctr">
              <a:buClr>
                <a:srgbClr val="CC0000"/>
              </a:buClr>
              <a:buSzTx/>
              <a:buFont typeface="Wingdings" panose="05000000000000000000" pitchFamily="2" charset="2"/>
              <a:buNone/>
              <a:defRPr/>
            </a:lvl2pPr>
            <a:lvl3pPr marL="914400" lvl="2" indent="0" algn="ctr">
              <a:buClr>
                <a:srgbClr val="CC0000"/>
              </a:buClr>
              <a:buSzPct val="80000"/>
              <a:buFont typeface="Wingdings" panose="05000000000000000000" pitchFamily="2" charset="2"/>
              <a:buNone/>
              <a:defRPr/>
            </a:lvl3pPr>
            <a:lvl4pPr marL="1371600" lvl="3" indent="0" algn="ctr">
              <a:buClr>
                <a:srgbClr val="CC0000"/>
              </a:buClr>
              <a:buSzTx/>
              <a:buFont typeface="Times New Roman" panose="02020603050405020304" pitchFamily="18" charset="0"/>
              <a:buNone/>
              <a:defRPr/>
            </a:lvl4pPr>
            <a:lvl5pPr marL="1828800" lvl="4" indent="0" algn="ctr">
              <a:buClr>
                <a:srgbClr val="CC0000"/>
              </a:buClr>
              <a:buSzTx/>
              <a:buFont typeface="Arial" panose="020B0604020202020204" pitchFamily="34" charset="0"/>
              <a:buNone/>
              <a:defRPr/>
            </a:lvl5pPr>
          </a:lstStyle>
          <a:p>
            <a:pPr lvl="0"/>
            <a:endParaRPr lang="ru-RU" altLang="ru-RU" dirty="0"/>
          </a:p>
          <a:p>
            <a:pPr lvl="0"/>
            <a:r>
              <a:rPr lang="ru-RU" altLang="ru-RU" dirty="0"/>
              <a:t>Телефоны (8422) 38-43-48</a:t>
            </a:r>
          </a:p>
          <a:p>
            <a:pPr lvl="0"/>
            <a:r>
              <a:rPr lang="ru-RU" altLang="ru-RU" dirty="0"/>
              <a:t>Веб сайт : </a:t>
            </a:r>
            <a:r>
              <a:rPr lang="en-US" altLang="ru-RU" dirty="0"/>
              <a:t>www.soft-plus.ru</a:t>
            </a:r>
            <a:endParaRPr lang="ru-RU" altLang="ru-RU" dirty="0"/>
          </a:p>
        </p:txBody>
      </p:sp>
      <p:pic>
        <p:nvPicPr>
          <p:cNvPr id="2" name="Изображение 1"/>
          <p:cNvPicPr>
            <a:picLocks noChangeAspect="1"/>
          </p:cNvPicPr>
          <p:nvPr/>
        </p:nvPicPr>
        <p:blipFill>
          <a:blip r:embed="rId3"/>
          <a:stretch>
            <a:fillRect/>
          </a:stretch>
        </p:blipFill>
        <p:spPr>
          <a:xfrm>
            <a:off x="1079500" y="1092835"/>
            <a:ext cx="3943350" cy="809625"/>
          </a:xfrm>
          <a:prstGeom prst="rect">
            <a:avLst/>
          </a:prstGeom>
        </p:spPr>
      </p:pic>
    </p:spTree>
  </p:cSld>
  <p:clrMapOvr>
    <a:masterClrMapping/>
  </p:clrMapOvr>
  <p:transition spd="med" advTm="3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Схема информационного взаимодействия участников ГИС ГМП</a:t>
            </a:r>
            <a:endParaRPr dirty="0">
              <a:solidFill>
                <a:srgbClr val="BB0000"/>
              </a:solidFill>
              <a:latin typeface="+mj-lt"/>
              <a:ea typeface="Arial" panose="020B0604020202020204" pitchFamily="34" charset="0"/>
              <a:cs typeface="+mj-cs"/>
            </a:endParaRPr>
          </a:p>
        </p:txBody>
      </p:sp>
      <p:pic>
        <p:nvPicPr>
          <p:cNvPr id="13315" name="Объект 4"/>
          <p:cNvPicPr>
            <a:picLocks noGrp="1" noChangeAspect="1"/>
          </p:cNvPicPr>
          <p:nvPr>
            <p:ph idx="1"/>
          </p:nvPr>
        </p:nvPicPr>
        <p:blipFill>
          <a:blip r:embed="rId3"/>
          <a:srcRect/>
          <a:stretch>
            <a:fillRect/>
          </a:stretch>
        </p:blipFill>
        <p:spPr>
          <a:xfrm>
            <a:off x="468313" y="1557338"/>
            <a:ext cx="8280400" cy="4679950"/>
          </a:xfrm>
        </p:spPr>
      </p:pic>
      <p:sp>
        <p:nvSpPr>
          <p:cNvPr id="13316"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6</a:t>
            </a:fld>
            <a:endParaRPr lang="ru-RU" altLang="ru-RU" sz="1800" dirty="0">
              <a:solidFill>
                <a:srgbClr val="29292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Схема информационного взаимодействия участников ГИС ГМП</a:t>
            </a:r>
            <a:endParaRPr dirty="0">
              <a:solidFill>
                <a:srgbClr val="BB0000"/>
              </a:solidFill>
              <a:latin typeface="+mj-lt"/>
              <a:ea typeface="Arial" panose="020B0604020202020204" pitchFamily="34" charset="0"/>
              <a:cs typeface="+mj-cs"/>
            </a:endParaRPr>
          </a:p>
        </p:txBody>
      </p:sp>
      <p:pic>
        <p:nvPicPr>
          <p:cNvPr id="15363" name="Объект 4"/>
          <p:cNvPicPr>
            <a:picLocks noGrp="1" noChangeAspect="1"/>
          </p:cNvPicPr>
          <p:nvPr>
            <p:ph idx="1"/>
          </p:nvPr>
        </p:nvPicPr>
        <p:blipFill>
          <a:blip r:embed="rId3"/>
          <a:srcRect/>
          <a:stretch>
            <a:fillRect/>
          </a:stretch>
        </p:blipFill>
        <p:spPr>
          <a:xfrm>
            <a:off x="250825" y="1557338"/>
            <a:ext cx="8642350" cy="4608512"/>
          </a:xfrm>
        </p:spPr>
      </p:pic>
      <p:sp>
        <p:nvSpPr>
          <p:cNvPr id="15364"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7</a:t>
            </a:fld>
            <a:endParaRPr lang="ru-RU" altLang="ru-RU" sz="1800" dirty="0">
              <a:solidFill>
                <a:srgbClr val="29292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Регистрация участника в ГИС ГМП и подключение к СМЭВ </a:t>
            </a:r>
            <a:endParaRPr dirty="0">
              <a:solidFill>
                <a:srgbClr val="BB0000"/>
              </a:solidFill>
              <a:latin typeface="+mj-lt"/>
              <a:ea typeface="Arial" panose="020B0604020202020204" pitchFamily="34" charset="0"/>
              <a:cs typeface="+mj-cs"/>
            </a:endParaRPr>
          </a:p>
        </p:txBody>
      </p:sp>
      <p:sp>
        <p:nvSpPr>
          <p:cNvPr id="3" name="Объект 2"/>
          <p:cNvSpPr>
            <a:spLocks noGrp="1"/>
          </p:cNvSpPr>
          <p:nvPr>
            <p:ph idx="1"/>
          </p:nvPr>
        </p:nvSpPr>
        <p:spPr>
          <a:xfrm>
            <a:off x="215900" y="1700213"/>
            <a:ext cx="8677275" cy="4537075"/>
          </a:xfrm>
        </p:spPr>
        <p:txBody>
          <a:bodyPr vert="horz" wrap="square" lIns="91440" tIns="45720" rIns="91440" bIns="45720" numCol="1" anchor="t" anchorCtr="0" compatLnSpc="1"/>
          <a:lstStyle/>
          <a:p>
            <a:pPr eaLnBrk="1" hangingPunct="1">
              <a:lnSpc>
                <a:spcPct val="80000"/>
              </a:lnSpc>
            </a:pPr>
            <a:r>
              <a:rPr lang="ru-RU" altLang="ru-RU" sz="1800" dirty="0">
                <a:solidFill>
                  <a:srgbClr val="002060"/>
                </a:solidFill>
                <a:latin typeface="+mn-lt"/>
                <a:ea typeface="Arial" panose="020B0604020202020204" pitchFamily="34" charset="0"/>
                <a:cs typeface="+mn-cs"/>
              </a:rPr>
              <a:t>Оформить заявку на регистрацию (форма 0531490),                              получить уникальный идентификатор  (</a:t>
            </a:r>
            <a:r>
              <a:rPr lang="en-US" altLang="ru-RU" sz="1800" dirty="0">
                <a:solidFill>
                  <a:srgbClr val="002060"/>
                </a:solidFill>
                <a:latin typeface="+mn-lt"/>
                <a:ea typeface="Arial" panose="020B0604020202020204" pitchFamily="34" charset="0"/>
                <a:cs typeface="+mn-cs"/>
              </a:rPr>
              <a:t>XXXXXX</a:t>
            </a:r>
            <a:r>
              <a:rPr lang="ru-RU" altLang="ru-RU" sz="1800" dirty="0">
                <a:solidFill>
                  <a:srgbClr val="002060"/>
                </a:solidFill>
                <a:latin typeface="+mn-lt"/>
                <a:ea typeface="Arial" panose="020B0604020202020204" pitchFamily="34" charset="0"/>
                <a:cs typeface="+mn-cs"/>
              </a:rPr>
              <a:t>);</a:t>
            </a:r>
          </a:p>
          <a:p>
            <a:pPr eaLnBrk="1" hangingPunct="1">
              <a:lnSpc>
                <a:spcPct val="80000"/>
              </a:lnSpc>
            </a:pPr>
            <a:r>
              <a:rPr lang="ru-RU" altLang="ru-RU" sz="1800" dirty="0">
                <a:solidFill>
                  <a:srgbClr val="002060"/>
                </a:solidFill>
                <a:latin typeface="+mn-lt"/>
                <a:ea typeface="Arial" panose="020B0604020202020204" pitchFamily="34" charset="0"/>
                <a:cs typeface="+mn-cs"/>
              </a:rPr>
              <a:t>Подключиться к РСМЭВ (Заключение соглашения, обеспечить защиту канала связи не ниже </a:t>
            </a:r>
            <a:r>
              <a:rPr lang="ru-RU" altLang="ru-RU" sz="1800" b="1" dirty="0">
                <a:solidFill>
                  <a:srgbClr val="002060"/>
                </a:solidFill>
                <a:latin typeface="+mn-lt"/>
                <a:ea typeface="Arial" panose="020B0604020202020204" pitchFamily="34" charset="0"/>
                <a:cs typeface="+mn-cs"/>
              </a:rPr>
              <a:t>КС3 (Приказ Минкомсвязи от 27.12.2010 г. №190) </a:t>
            </a:r>
            <a:r>
              <a:rPr lang="en-US" altLang="ru-RU" sz="1800" dirty="0">
                <a:solidFill>
                  <a:srgbClr val="002060"/>
                </a:solidFill>
                <a:latin typeface="+mn-lt"/>
                <a:ea typeface="Arial" panose="020B0604020202020204" pitchFamily="34" charset="0"/>
                <a:cs typeface="+mn-cs"/>
              </a:rPr>
              <a:t>VipNetClient</a:t>
            </a:r>
            <a:r>
              <a:rPr lang="ru-RU" altLang="ru-RU" sz="1800" dirty="0">
                <a:solidFill>
                  <a:srgbClr val="002060"/>
                </a:solidFill>
                <a:latin typeface="+mn-lt"/>
                <a:ea typeface="Arial" panose="020B0604020202020204" pitchFamily="34" charset="0"/>
                <a:cs typeface="+mn-cs"/>
              </a:rPr>
              <a:t>;</a:t>
            </a:r>
          </a:p>
          <a:p>
            <a:pPr eaLnBrk="1" hangingPunct="1">
              <a:lnSpc>
                <a:spcPct val="80000"/>
              </a:lnSpc>
            </a:pPr>
            <a:r>
              <a:rPr lang="ru-RU" altLang="ru-RU" sz="1800" dirty="0">
                <a:solidFill>
                  <a:srgbClr val="002060"/>
                </a:solidFill>
                <a:latin typeface="+mn-lt"/>
                <a:ea typeface="Arial" panose="020B0604020202020204" pitchFamily="34" charset="0"/>
                <a:cs typeface="+mn-cs"/>
              </a:rPr>
              <a:t>Получить в аккредитованном УЦ ЭП сотрудника, осуществляющего начисления в системе;</a:t>
            </a:r>
          </a:p>
          <a:p>
            <a:pPr eaLnBrk="1" hangingPunct="1">
              <a:lnSpc>
                <a:spcPct val="80000"/>
              </a:lnSpc>
            </a:pPr>
            <a:r>
              <a:rPr lang="ru-RU" altLang="ru-RU" sz="1800" dirty="0">
                <a:solidFill>
                  <a:srgbClr val="002060"/>
                </a:solidFill>
                <a:latin typeface="+mn-lt"/>
                <a:ea typeface="Arial" panose="020B0604020202020204" pitchFamily="34" charset="0"/>
                <a:cs typeface="+mn-cs"/>
              </a:rPr>
              <a:t>Получить мнемоники (коды) участника, информационной системы, точки подключения;</a:t>
            </a:r>
          </a:p>
          <a:p>
            <a:pPr eaLnBrk="1" hangingPunct="1">
              <a:lnSpc>
                <a:spcPct val="80000"/>
              </a:lnSpc>
            </a:pPr>
            <a:r>
              <a:rPr lang="ru-RU" altLang="ru-RU" sz="1800" dirty="0">
                <a:solidFill>
                  <a:srgbClr val="002060"/>
                </a:solidFill>
                <a:latin typeface="+mn-lt"/>
                <a:ea typeface="Arial" panose="020B0604020202020204" pitchFamily="34" charset="0"/>
                <a:cs typeface="+mn-cs"/>
              </a:rPr>
              <a:t>Направить письмо-уведомление о готовности к тестированию, с заголовком «Регистрация нового Участника», на электронный адрес </a:t>
            </a:r>
            <a:r>
              <a:rPr lang="en-US" altLang="ru-RU" sz="1800" b="1" u="sng" dirty="0">
                <a:solidFill>
                  <a:srgbClr val="002060"/>
                </a:solidFill>
                <a:latin typeface="+mn-lt"/>
                <a:ea typeface="Arial" panose="020B0604020202020204" pitchFamily="34" charset="0"/>
                <a:cs typeface="+mn-cs"/>
                <a:hlinkClick r:id="rId3"/>
              </a:rPr>
              <a:t>support</a:t>
            </a:r>
            <a:r>
              <a:rPr lang="ru-RU" altLang="ru-RU" sz="1800" b="1" u="sng" dirty="0">
                <a:solidFill>
                  <a:srgbClr val="002060"/>
                </a:solidFill>
                <a:latin typeface="+mn-lt"/>
                <a:ea typeface="Arial" panose="020B0604020202020204" pitchFamily="34" charset="0"/>
                <a:cs typeface="+mn-cs"/>
                <a:hlinkClick r:id="rId3"/>
              </a:rPr>
              <a:t>@</a:t>
            </a:r>
            <a:r>
              <a:rPr lang="en-US" altLang="ru-RU" sz="1800" b="1" u="sng" dirty="0">
                <a:solidFill>
                  <a:srgbClr val="002060"/>
                </a:solidFill>
                <a:latin typeface="+mn-lt"/>
                <a:ea typeface="Arial" panose="020B0604020202020204" pitchFamily="34" charset="0"/>
                <a:cs typeface="+mn-cs"/>
                <a:hlinkClick r:id="rId3"/>
              </a:rPr>
              <a:t>e</a:t>
            </a:r>
            <a:r>
              <a:rPr lang="ru-RU" altLang="ru-RU" sz="1800" b="1" u="sng" dirty="0">
                <a:solidFill>
                  <a:srgbClr val="002060"/>
                </a:solidFill>
                <a:latin typeface="+mn-lt"/>
                <a:ea typeface="Arial" panose="020B0604020202020204" pitchFamily="34" charset="0"/>
                <a:cs typeface="+mn-cs"/>
                <a:hlinkClick r:id="rId3"/>
              </a:rPr>
              <a:t>-</a:t>
            </a:r>
            <a:r>
              <a:rPr lang="en-US" altLang="ru-RU" sz="1800" b="1" u="sng" dirty="0">
                <a:solidFill>
                  <a:srgbClr val="002060"/>
                </a:solidFill>
                <a:latin typeface="+mn-lt"/>
                <a:ea typeface="Arial" panose="020B0604020202020204" pitchFamily="34" charset="0"/>
                <a:cs typeface="+mn-cs"/>
                <a:hlinkClick r:id="rId3"/>
              </a:rPr>
              <a:t>t</a:t>
            </a:r>
            <a:r>
              <a:rPr lang="ru-RU" altLang="ru-RU" sz="1800" b="1" u="sng" dirty="0">
                <a:solidFill>
                  <a:srgbClr val="002060"/>
                </a:solidFill>
                <a:latin typeface="+mn-lt"/>
                <a:ea typeface="Arial" panose="020B0604020202020204" pitchFamily="34" charset="0"/>
                <a:cs typeface="+mn-cs"/>
                <a:hlinkClick r:id="rId3"/>
              </a:rPr>
              <a:t>-</a:t>
            </a:r>
            <a:r>
              <a:rPr lang="en-US" altLang="ru-RU" sz="1800" b="1" u="sng" dirty="0">
                <a:solidFill>
                  <a:srgbClr val="002060"/>
                </a:solidFill>
                <a:latin typeface="+mn-lt"/>
                <a:ea typeface="Arial" panose="020B0604020202020204" pitchFamily="34" charset="0"/>
                <a:cs typeface="+mn-cs"/>
                <a:hlinkClick r:id="rId3"/>
              </a:rPr>
              <a:t>k</a:t>
            </a:r>
            <a:r>
              <a:rPr lang="ru-RU" altLang="ru-RU" sz="1800" b="1" u="sng" dirty="0">
                <a:solidFill>
                  <a:srgbClr val="002060"/>
                </a:solidFill>
                <a:latin typeface="+mn-lt"/>
                <a:ea typeface="Arial" panose="020B0604020202020204" pitchFamily="34" charset="0"/>
                <a:cs typeface="+mn-cs"/>
                <a:hlinkClick r:id="rId3"/>
              </a:rPr>
              <a:t>.</a:t>
            </a:r>
            <a:r>
              <a:rPr lang="en-US" altLang="ru-RU" sz="1800" b="1" u="sng" dirty="0">
                <a:solidFill>
                  <a:srgbClr val="002060"/>
                </a:solidFill>
                <a:latin typeface="+mn-lt"/>
                <a:ea typeface="Arial" panose="020B0604020202020204" pitchFamily="34" charset="0"/>
                <a:cs typeface="+mn-cs"/>
                <a:hlinkClick r:id="rId3"/>
              </a:rPr>
              <a:t>ru</a:t>
            </a:r>
            <a:r>
              <a:rPr lang="ru-RU" altLang="ru-RU" sz="1800" b="1" dirty="0">
                <a:solidFill>
                  <a:srgbClr val="002060"/>
                </a:solidFill>
                <a:latin typeface="+mn-lt"/>
                <a:ea typeface="Arial" panose="020B0604020202020204" pitchFamily="34" charset="0"/>
                <a:cs typeface="+mn-cs"/>
              </a:rPr>
              <a:t> </a:t>
            </a:r>
            <a:r>
              <a:rPr lang="ru-RU" altLang="ru-RU" sz="1800" dirty="0">
                <a:solidFill>
                  <a:srgbClr val="002060"/>
                </a:solidFill>
                <a:latin typeface="+mn-lt"/>
                <a:ea typeface="Arial" panose="020B0604020202020204" pitchFamily="34" charset="0"/>
                <a:cs typeface="+mn-cs"/>
              </a:rPr>
              <a:t>с указанием следующих сведений: Полное наименование организации, ИНН/КПП, роль, указанная в заявке на регистрацию участника (после слов «</a:t>
            </a:r>
            <a:r>
              <a:rPr lang="ru-RU" altLang="ru-RU" sz="1800" i="1" dirty="0">
                <a:solidFill>
                  <a:srgbClr val="002060"/>
                </a:solidFill>
                <a:latin typeface="+mn-lt"/>
                <a:ea typeface="Arial" panose="020B0604020202020204" pitchFamily="34" charset="0"/>
                <a:cs typeface="+mn-cs"/>
              </a:rPr>
              <a:t>прошу зарегистрировать в качестве</a:t>
            </a:r>
            <a:r>
              <a:rPr lang="ru-RU" altLang="ru-RU" sz="1800" dirty="0">
                <a:solidFill>
                  <a:srgbClr val="002060"/>
                </a:solidFill>
                <a:latin typeface="+mn-lt"/>
                <a:ea typeface="Arial" panose="020B0604020202020204" pitchFamily="34" charset="0"/>
                <a:cs typeface="+mn-cs"/>
              </a:rPr>
              <a:t>...»), идентификатор, полученный при регистрации в ФК. </a:t>
            </a:r>
          </a:p>
          <a:p>
            <a:pPr eaLnBrk="1" hangingPunct="1">
              <a:lnSpc>
                <a:spcPct val="80000"/>
              </a:lnSpc>
              <a:buFont typeface="Wingdings" panose="05000000000000000000" pitchFamily="2" charset="2"/>
              <a:buNone/>
            </a:pPr>
            <a:r>
              <a:rPr lang="ru-RU" altLang="ru-RU" sz="1800" dirty="0">
                <a:solidFill>
                  <a:srgbClr val="002060"/>
                </a:solidFill>
                <a:latin typeface="+mn-lt"/>
                <a:ea typeface="Arial" panose="020B0604020202020204" pitchFamily="34" charset="0"/>
                <a:cs typeface="+mn-cs"/>
              </a:rPr>
              <a:t>В ответ на это письмо Участник получит уведомление о регистрации в тестовой среде ГИС ГМП. </a:t>
            </a:r>
          </a:p>
          <a:p>
            <a:pPr>
              <a:buNone/>
            </a:pPr>
            <a:endParaRPr sz="1600" dirty="0">
              <a:latin typeface="+mn-lt"/>
              <a:ea typeface="Arial" panose="020B0604020202020204" pitchFamily="34" charset="0"/>
              <a:cs typeface="+mn-cs"/>
            </a:endParaRPr>
          </a:p>
        </p:txBody>
      </p:sp>
      <p:sp>
        <p:nvSpPr>
          <p:cNvPr id="17412"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8</a:t>
            </a:fld>
            <a:endParaRPr lang="ru-RU" altLang="ru-RU" sz="1800" dirty="0">
              <a:solidFill>
                <a:srgbClr val="29292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663" y="152400"/>
            <a:ext cx="7021513" cy="1081088"/>
          </a:xfrm>
        </p:spPr>
        <p:txBody>
          <a:bodyPr vert="horz" wrap="square" lIns="91440" tIns="45720" rIns="91440" bIns="45720" numCol="1" anchor="ctr" anchorCtr="0" compatLnSpc="1"/>
          <a:lstStyle/>
          <a:p>
            <a:pPr>
              <a:buNone/>
            </a:pPr>
            <a:r>
              <a:rPr lang="ru-RU" altLang="ru-RU" dirty="0">
                <a:solidFill>
                  <a:srgbClr val="BB0000"/>
                </a:solidFill>
                <a:latin typeface="+mj-lt"/>
                <a:ea typeface="Arial" panose="020B0604020202020204" pitchFamily="34" charset="0"/>
                <a:cs typeface="+mj-cs"/>
              </a:rPr>
              <a:t>Реализованный функционал</a:t>
            </a:r>
            <a:endParaRPr dirty="0">
              <a:solidFill>
                <a:srgbClr val="BB0000"/>
              </a:solidFill>
              <a:latin typeface="+mj-lt"/>
              <a:ea typeface="Arial" panose="020B0604020202020204" pitchFamily="34" charset="0"/>
              <a:cs typeface="+mj-cs"/>
            </a:endParaRPr>
          </a:p>
        </p:txBody>
      </p:sp>
      <p:sp>
        <p:nvSpPr>
          <p:cNvPr id="3" name="Объект 2"/>
          <p:cNvSpPr>
            <a:spLocks noGrp="1"/>
          </p:cNvSpPr>
          <p:nvPr>
            <p:ph idx="1"/>
          </p:nvPr>
        </p:nvSpPr>
        <p:spPr>
          <a:xfrm>
            <a:off x="215900" y="1700213"/>
            <a:ext cx="8640763" cy="4645025"/>
          </a:xfrm>
        </p:spPr>
        <p:txBody>
          <a:bodyPr vert="horz" wrap="square" lIns="91440" tIns="45720" rIns="91440" bIns="45720" numCol="1" anchor="t" anchorCtr="0" compatLnSpc="1"/>
          <a:lstStyle/>
          <a:p>
            <a:pPr eaLnBrk="1" hangingPunct="1">
              <a:lnSpc>
                <a:spcPct val="90000"/>
              </a:lnSpc>
            </a:pPr>
            <a:r>
              <a:rPr lang="ru-RU" altLang="ru-RU" sz="1800" dirty="0">
                <a:solidFill>
                  <a:srgbClr val="002060"/>
                </a:solidFill>
                <a:latin typeface="+mn-lt"/>
                <a:ea typeface="Arial" panose="020B0604020202020204" pitchFamily="34" charset="0"/>
                <a:cs typeface="+mn-cs"/>
              </a:rPr>
              <a:t>В программах «1С:Бухгалтерия государственного </a:t>
            </a:r>
            <a:br>
              <a:rPr lang="ru-RU" altLang="ru-RU" sz="1800" dirty="0">
                <a:solidFill>
                  <a:srgbClr val="002060"/>
                </a:solidFill>
                <a:latin typeface="+mn-lt"/>
                <a:ea typeface="Arial" panose="020B0604020202020204" pitchFamily="34" charset="0"/>
                <a:cs typeface="+mn-cs"/>
              </a:rPr>
            </a:br>
            <a:r>
              <a:rPr lang="ru-RU" altLang="ru-RU" sz="1800" dirty="0">
                <a:solidFill>
                  <a:srgbClr val="002060"/>
                </a:solidFill>
                <a:latin typeface="+mn-lt"/>
                <a:ea typeface="Arial" panose="020B0604020202020204" pitchFamily="34" charset="0"/>
                <a:cs typeface="+mn-cs"/>
              </a:rPr>
              <a:t>учреждения», редакция 1 и редакция 2, далее – БГУ, </a:t>
            </a:r>
            <a:br>
              <a:rPr lang="ru-RU" altLang="ru-RU" sz="1800" dirty="0">
                <a:solidFill>
                  <a:srgbClr val="002060"/>
                </a:solidFill>
                <a:latin typeface="+mn-lt"/>
                <a:ea typeface="Arial" panose="020B0604020202020204" pitchFamily="34" charset="0"/>
                <a:cs typeface="+mn-cs"/>
              </a:rPr>
            </a:br>
            <a:r>
              <a:rPr lang="ru-RU" altLang="ru-RU" sz="1800" dirty="0">
                <a:solidFill>
                  <a:srgbClr val="002060"/>
                </a:solidFill>
                <a:latin typeface="+mn-lt"/>
                <a:ea typeface="Arial" panose="020B0604020202020204" pitchFamily="34" charset="0"/>
                <a:cs typeface="+mn-cs"/>
              </a:rPr>
              <a:t>реализован режим </a:t>
            </a:r>
            <a:r>
              <a:rPr lang="ru-RU" altLang="ru-RU" sz="1800" b="1" dirty="0">
                <a:solidFill>
                  <a:srgbClr val="002060"/>
                </a:solidFill>
                <a:latin typeface="+mn-lt"/>
                <a:ea typeface="Arial" panose="020B0604020202020204" pitchFamily="34" charset="0"/>
                <a:cs typeface="+mn-cs"/>
              </a:rPr>
              <a:t>самостоятельного </a:t>
            </a:r>
            <a:br>
              <a:rPr lang="ru-RU" altLang="ru-RU" sz="1800" b="1" dirty="0">
                <a:solidFill>
                  <a:srgbClr val="002060"/>
                </a:solidFill>
                <a:latin typeface="+mn-lt"/>
                <a:ea typeface="Arial" panose="020B0604020202020204" pitchFamily="34" charset="0"/>
                <a:cs typeface="+mn-cs"/>
              </a:rPr>
            </a:br>
            <a:r>
              <a:rPr lang="ru-RU" altLang="ru-RU" sz="1800" b="1" dirty="0">
                <a:solidFill>
                  <a:srgbClr val="002060"/>
                </a:solidFill>
                <a:latin typeface="+mn-lt"/>
                <a:ea typeface="Arial" panose="020B0604020202020204" pitchFamily="34" charset="0"/>
                <a:cs typeface="+mn-cs"/>
              </a:rPr>
              <a:t>взаимодействия АН</a:t>
            </a:r>
            <a:r>
              <a:rPr lang="ru-RU" altLang="ru-RU" sz="1800" dirty="0">
                <a:solidFill>
                  <a:srgbClr val="002060"/>
                </a:solidFill>
                <a:latin typeface="+mn-lt"/>
                <a:ea typeface="Arial" panose="020B0604020202020204" pitchFamily="34" charset="0"/>
                <a:cs typeface="+mn-cs"/>
              </a:rPr>
              <a:t> с ГИС ГМП.</a:t>
            </a:r>
          </a:p>
          <a:p>
            <a:pPr eaLnBrk="1" hangingPunct="1">
              <a:lnSpc>
                <a:spcPct val="90000"/>
              </a:lnSpc>
              <a:buFont typeface="Wingdings" panose="05000000000000000000" pitchFamily="2" charset="2"/>
              <a:buNone/>
            </a:pPr>
            <a:r>
              <a:rPr lang="ru-RU" altLang="ru-RU" sz="1800" b="1" dirty="0">
                <a:solidFill>
                  <a:srgbClr val="002060"/>
                </a:solidFill>
                <a:latin typeface="+mn-lt"/>
                <a:ea typeface="Arial" panose="020B0604020202020204" pitchFamily="34" charset="0"/>
                <a:cs typeface="+mn-cs"/>
              </a:rPr>
              <a:t>	Что есть в БГУ для обмена с ГИС ГМП:</a:t>
            </a:r>
          </a:p>
          <a:p>
            <a:pPr eaLnBrk="1" hangingPunct="1">
              <a:buSzPct val="90000"/>
              <a:buFont typeface="Wingdings" panose="05000000000000000000" pitchFamily="2" charset="2"/>
              <a:buChar char="ü"/>
            </a:pPr>
            <a:r>
              <a:rPr lang="ru-RU" altLang="ru-RU" sz="1800" dirty="0">
                <a:solidFill>
                  <a:srgbClr val="002060"/>
                </a:solidFill>
                <a:latin typeface="+mn-lt"/>
                <a:ea typeface="Arial" panose="020B0604020202020204" pitchFamily="34" charset="0"/>
                <a:cs typeface="+mn-cs"/>
              </a:rPr>
              <a:t>Объекты (документы и справочники), содержащие информацию для передачи/получения в/из ГИС ГМП;</a:t>
            </a:r>
          </a:p>
          <a:p>
            <a:pPr eaLnBrk="1" hangingPunct="1">
              <a:buSzPct val="90000"/>
              <a:buFont typeface="Wingdings" panose="05000000000000000000" pitchFamily="2" charset="2"/>
              <a:buChar char="ü"/>
            </a:pPr>
            <a:r>
              <a:rPr lang="ru-RU" altLang="ru-RU" sz="1800" dirty="0">
                <a:solidFill>
                  <a:srgbClr val="002060"/>
                </a:solidFill>
                <a:latin typeface="+mn-lt"/>
                <a:ea typeface="Arial" panose="020B0604020202020204" pitchFamily="34" charset="0"/>
                <a:cs typeface="+mn-cs"/>
              </a:rPr>
              <a:t>Средства формирования файла передачи в формате, установленном казначейством для взаимодействия с ГИС ГМП;</a:t>
            </a:r>
          </a:p>
          <a:p>
            <a:pPr eaLnBrk="1" hangingPunct="1">
              <a:buSzPct val="90000"/>
              <a:buFont typeface="Wingdings" panose="05000000000000000000" pitchFamily="2" charset="2"/>
              <a:buChar char="ü"/>
            </a:pPr>
            <a:r>
              <a:rPr lang="ru-RU" altLang="ru-RU" sz="1800" dirty="0">
                <a:solidFill>
                  <a:srgbClr val="002060"/>
                </a:solidFill>
                <a:latin typeface="+mn-lt"/>
                <a:ea typeface="Arial" panose="020B0604020202020204" pitchFamily="34" charset="0"/>
                <a:cs typeface="+mn-cs"/>
              </a:rPr>
              <a:t>Средства (внешняя компонента) для формирования ЭП в стандарте, используемом СМЭВ;</a:t>
            </a:r>
          </a:p>
          <a:p>
            <a:pPr eaLnBrk="1" hangingPunct="1">
              <a:buSzPct val="90000"/>
              <a:buFont typeface="Wingdings" panose="05000000000000000000" pitchFamily="2" charset="2"/>
              <a:buChar char="ü"/>
            </a:pPr>
            <a:r>
              <a:rPr lang="ru-RU" altLang="ru-RU" sz="1800" dirty="0">
                <a:solidFill>
                  <a:srgbClr val="002060"/>
                </a:solidFill>
                <a:latin typeface="+mn-lt"/>
                <a:ea typeface="Arial" panose="020B0604020202020204" pitchFamily="34" charset="0"/>
                <a:cs typeface="+mn-cs"/>
              </a:rPr>
              <a:t>Инструкция, включающая настройку БГУ для взаимодействия с ГИС ГМП и описание возможностей взаимодействия с ГИС ГМП.</a:t>
            </a:r>
          </a:p>
          <a:p>
            <a:pPr>
              <a:buNone/>
            </a:pPr>
            <a:endParaRPr dirty="0">
              <a:latin typeface="+mn-lt"/>
              <a:ea typeface="Arial" panose="020B0604020202020204" pitchFamily="34" charset="0"/>
              <a:cs typeface="+mn-cs"/>
            </a:endParaRPr>
          </a:p>
        </p:txBody>
      </p:sp>
      <p:sp>
        <p:nvSpPr>
          <p:cNvPr id="19460" name="Номер слайда 3"/>
          <p:cNvSpPr txBox="1">
            <a:spLocks noGrp="1"/>
          </p:cNvSpPr>
          <p:nvPr>
            <p:ph type="sldNum" sz="quarter" idx="10"/>
          </p:nvPr>
        </p:nvSpPr>
        <p:spPr/>
        <p:txBody>
          <a:bodyPr/>
          <a:lstStyle>
            <a:lvl1pPr marL="0" lvl="0"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000" b="0" i="0" u="none" kern="1200" baseline="0">
                <a:solidFill>
                  <a:schemeClr val="tx1"/>
                </a:solidFill>
                <a:latin typeface="Arial" panose="020B0604020202020204" pitchFamily="34" charset="0"/>
                <a:ea typeface="+mn-ea"/>
                <a:cs typeface="+mn-cs"/>
              </a:defRPr>
            </a:lvl5pPr>
          </a:lstStyle>
          <a:p>
            <a:pPr lvl="0" eaLnBrk="1" hangingPunct="1"/>
            <a:fld id="{9A0DB2DC-4C9A-4742-B13C-FB6460FD3503}" type="slidenum">
              <a:rPr lang="ru-RU" altLang="ru-RU" sz="1800" dirty="0">
                <a:solidFill>
                  <a:srgbClr val="292929"/>
                </a:solidFill>
              </a:rPr>
              <a:t>9</a:t>
            </a:fld>
            <a:endParaRPr lang="ru-RU" altLang="ru-RU" sz="1800" dirty="0">
              <a:solidFill>
                <a:srgbClr val="292929"/>
              </a:solidFill>
            </a:endParaRPr>
          </a:p>
        </p:txBody>
      </p:sp>
    </p:spTree>
  </p:cSld>
  <p:clrMapOvr>
    <a:masterClrMapping/>
  </p:clrMapOvr>
</p:sld>
</file>

<file path=ppt/theme/theme1.xml><?xml version="1.0" encoding="utf-8"?>
<a:theme xmlns:a="http://schemas.openxmlformats.org/drawingml/2006/main" name="1_1303_Шаблон">
  <a:themeElements>
    <a:clrScheme name="1_1303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_1303_Шаблон">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10000"/>
          </a:lnSpc>
          <a:spcBef>
            <a:spcPct val="50000"/>
          </a:spcBef>
          <a:spcAft>
            <a:spcPct val="0"/>
          </a:spcAft>
          <a:buClrTx/>
          <a:buSzTx/>
          <a:buFontTx/>
          <a:buNone/>
          <a:defRPr kumimoji="0" lang="ru-RU" altLang="ru-RU"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10000"/>
          </a:lnSpc>
          <a:spcBef>
            <a:spcPct val="50000"/>
          </a:spcBef>
          <a:spcAft>
            <a:spcPct val="0"/>
          </a:spcAft>
          <a:buClrTx/>
          <a:buSzTx/>
          <a:buFontTx/>
          <a:buNone/>
          <a:defRPr kumimoji="0" lang="ru-RU" altLang="ru-RU"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1303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20_шаблон">
  <a:themeElements>
    <a:clrScheme name="920_шаблон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20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10000"/>
          </a:lnSpc>
          <a:spcBef>
            <a:spcPct val="50000"/>
          </a:spcBef>
          <a:spcAft>
            <a:spcPct val="0"/>
          </a:spcAft>
          <a:buClrTx/>
          <a:buSzTx/>
          <a:buFontTx/>
          <a:buNone/>
          <a:defRPr kumimoji="0" lang="ru-RU" altLang="ru-RU"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10000"/>
          </a:lnSpc>
          <a:spcBef>
            <a:spcPct val="50000"/>
          </a:spcBef>
          <a:spcAft>
            <a:spcPct val="0"/>
          </a:spcAft>
          <a:buClrTx/>
          <a:buSzTx/>
          <a:buFontTx/>
          <a:buNone/>
          <a:defRPr kumimoji="0" lang="ru-RU" altLang="ru-RU"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920_шаблон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20_шаблон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20_шаблон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20_шаблон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20_шаблон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20_шаблон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20_шаблон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920_шаблон 8">
        <a:dk1>
          <a:srgbClr val="000000"/>
        </a:dk1>
        <a:lt1>
          <a:srgbClr val="FFFFFF"/>
        </a:lt1>
        <a:dk2>
          <a:srgbClr val="000000"/>
        </a:dk2>
        <a:lt2>
          <a:srgbClr val="808080"/>
        </a:lt2>
        <a:accent1>
          <a:srgbClr val="FFCC00"/>
        </a:accent1>
        <a:accent2>
          <a:srgbClr val="3333CC"/>
        </a:accent2>
        <a:accent3>
          <a:srgbClr val="FFFFFF"/>
        </a:accent3>
        <a:accent4>
          <a:srgbClr val="000000"/>
        </a:accent4>
        <a:accent5>
          <a:srgbClr val="FFE2A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20_шаблон 9">
        <a:dk1>
          <a:srgbClr val="000000"/>
        </a:dk1>
        <a:lt1>
          <a:srgbClr val="FFFFFF"/>
        </a:lt1>
        <a:dk2>
          <a:srgbClr val="CC3300"/>
        </a:dk2>
        <a:lt2>
          <a:srgbClr val="808080"/>
        </a:lt2>
        <a:accent1>
          <a:srgbClr val="FFCC00"/>
        </a:accent1>
        <a:accent2>
          <a:srgbClr val="33CC33"/>
        </a:accent2>
        <a:accent3>
          <a:srgbClr val="FFFFFF"/>
        </a:accent3>
        <a:accent4>
          <a:srgbClr val="000000"/>
        </a:accent4>
        <a:accent5>
          <a:srgbClr val="FFE2AA"/>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0">
        <a:dk1>
          <a:srgbClr val="CC6600"/>
        </a:dk1>
        <a:lt1>
          <a:srgbClr val="FFFFFF"/>
        </a:lt1>
        <a:dk2>
          <a:srgbClr val="CC3300"/>
        </a:dk2>
        <a:lt2>
          <a:srgbClr val="808080"/>
        </a:lt2>
        <a:accent1>
          <a:srgbClr val="FFCC00"/>
        </a:accent1>
        <a:accent2>
          <a:srgbClr val="33CC33"/>
        </a:accent2>
        <a:accent3>
          <a:srgbClr val="FFFFFF"/>
        </a:accent3>
        <a:accent4>
          <a:srgbClr val="AE5600"/>
        </a:accent4>
        <a:accent5>
          <a:srgbClr val="FFE2AA"/>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1">
        <a:dk1>
          <a:srgbClr val="5F5F5F"/>
        </a:dk1>
        <a:lt1>
          <a:srgbClr val="FFFFFF"/>
        </a:lt1>
        <a:dk2>
          <a:srgbClr val="CC3300"/>
        </a:dk2>
        <a:lt2>
          <a:srgbClr val="808080"/>
        </a:lt2>
        <a:accent1>
          <a:srgbClr val="FFCC00"/>
        </a:accent1>
        <a:accent2>
          <a:srgbClr val="33CC33"/>
        </a:accent2>
        <a:accent3>
          <a:srgbClr val="FFFFFF"/>
        </a:accent3>
        <a:accent4>
          <a:srgbClr val="505050"/>
        </a:accent4>
        <a:accent5>
          <a:srgbClr val="FFE2AA"/>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2">
        <a:dk1>
          <a:srgbClr val="808080"/>
        </a:dk1>
        <a:lt1>
          <a:srgbClr val="FFFFFF"/>
        </a:lt1>
        <a:dk2>
          <a:srgbClr val="CC3300"/>
        </a:dk2>
        <a:lt2>
          <a:srgbClr val="808080"/>
        </a:lt2>
        <a:accent1>
          <a:srgbClr val="FFCC00"/>
        </a:accent1>
        <a:accent2>
          <a:srgbClr val="33CC33"/>
        </a:accent2>
        <a:accent3>
          <a:srgbClr val="FFFFFF"/>
        </a:accent3>
        <a:accent4>
          <a:srgbClr val="6C6C6C"/>
        </a:accent4>
        <a:accent5>
          <a:srgbClr val="FFE2AA"/>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3">
        <a:dk1>
          <a:srgbClr val="808080"/>
        </a:dk1>
        <a:lt1>
          <a:srgbClr val="FFFFFF"/>
        </a:lt1>
        <a:dk2>
          <a:srgbClr val="CC3300"/>
        </a:dk2>
        <a:lt2>
          <a:srgbClr val="808080"/>
        </a:lt2>
        <a:accent1>
          <a:srgbClr val="FFEFAB"/>
        </a:accent1>
        <a:accent2>
          <a:srgbClr val="33CC33"/>
        </a:accent2>
        <a:accent3>
          <a:srgbClr val="FFFFFF"/>
        </a:accent3>
        <a:accent4>
          <a:srgbClr val="6C6C6C"/>
        </a:accent4>
        <a:accent5>
          <a:srgbClr val="FFF6D2"/>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4">
        <a:dk1>
          <a:srgbClr val="6E5234"/>
        </a:dk1>
        <a:lt1>
          <a:srgbClr val="FFFFFF"/>
        </a:lt1>
        <a:dk2>
          <a:srgbClr val="CC3300"/>
        </a:dk2>
        <a:lt2>
          <a:srgbClr val="808080"/>
        </a:lt2>
        <a:accent1>
          <a:srgbClr val="FFEFAB"/>
        </a:accent1>
        <a:accent2>
          <a:srgbClr val="33CC33"/>
        </a:accent2>
        <a:accent3>
          <a:srgbClr val="FFFFFF"/>
        </a:accent3>
        <a:accent4>
          <a:srgbClr val="5D452B"/>
        </a:accent4>
        <a:accent5>
          <a:srgbClr val="FFF6D2"/>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5">
        <a:dk1>
          <a:srgbClr val="6E5234"/>
        </a:dk1>
        <a:lt1>
          <a:srgbClr val="FFFFCC"/>
        </a:lt1>
        <a:dk2>
          <a:srgbClr val="CC3300"/>
        </a:dk2>
        <a:lt2>
          <a:srgbClr val="808080"/>
        </a:lt2>
        <a:accent1>
          <a:srgbClr val="FFEFAB"/>
        </a:accent1>
        <a:accent2>
          <a:srgbClr val="33CC33"/>
        </a:accent2>
        <a:accent3>
          <a:srgbClr val="FFFFE2"/>
        </a:accent3>
        <a:accent4>
          <a:srgbClr val="5D452B"/>
        </a:accent4>
        <a:accent5>
          <a:srgbClr val="FFF6D2"/>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20_шаблон 16">
        <a:dk1>
          <a:srgbClr val="714831"/>
        </a:dk1>
        <a:lt1>
          <a:srgbClr val="FFFFCC"/>
        </a:lt1>
        <a:dk2>
          <a:srgbClr val="CC3300"/>
        </a:dk2>
        <a:lt2>
          <a:srgbClr val="808080"/>
        </a:lt2>
        <a:accent1>
          <a:srgbClr val="FFEFAB"/>
        </a:accent1>
        <a:accent2>
          <a:srgbClr val="33CC33"/>
        </a:accent2>
        <a:accent3>
          <a:srgbClr val="FFFFE2"/>
        </a:accent3>
        <a:accent4>
          <a:srgbClr val="5F3C28"/>
        </a:accent4>
        <a:accent5>
          <a:srgbClr val="FFF6D2"/>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14_шаблон">
  <a:themeElements>
    <a:clrScheme name="914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914_шаблон">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10000"/>
          </a:lnSpc>
          <a:spcBef>
            <a:spcPct val="50000"/>
          </a:spcBef>
          <a:spcAft>
            <a:spcPct val="0"/>
          </a:spcAft>
          <a:buClrTx/>
          <a:buSzTx/>
          <a:buFontTx/>
          <a:buNone/>
          <a:defRPr kumimoji="0" lang="ru-RU" altLang="ru-RU" sz="2000" b="1" i="0" u="none" strike="noStrike" cap="none" normalizeH="0" baseline="0" smtClean="0">
            <a:ln>
              <a:noFill/>
            </a:ln>
            <a:solidFill>
              <a:srgbClr val="0080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10000"/>
          </a:lnSpc>
          <a:spcBef>
            <a:spcPct val="50000"/>
          </a:spcBef>
          <a:spcAft>
            <a:spcPct val="0"/>
          </a:spcAft>
          <a:buClrTx/>
          <a:buSzTx/>
          <a:buFontTx/>
          <a:buNone/>
          <a:defRPr kumimoji="0" lang="ru-RU" altLang="ru-RU" sz="2000" b="1" i="0" u="none" strike="noStrike" cap="none" normalizeH="0" baseline="0" smtClean="0">
            <a:ln>
              <a:noFill/>
            </a:ln>
            <a:solidFill>
              <a:srgbClr val="008000"/>
            </a:solidFill>
            <a:effectLst/>
            <a:latin typeface="Arial" panose="020B0604020202020204" pitchFamily="34" charset="0"/>
          </a:defRPr>
        </a:defPPr>
      </a:lstStyle>
    </a:lnDef>
  </a:objectDefaults>
  <a:extraClrSchemeLst>
    <a:extraClrScheme>
      <a:clrScheme name="914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1303_Шаблон</Template>
  <TotalTime>52</TotalTime>
  <Words>4187</Words>
  <Application>Microsoft Office PowerPoint</Application>
  <PresentationFormat>Экран (4:3)</PresentationFormat>
  <Paragraphs>222</Paragraphs>
  <Slides>51</Slides>
  <Notes>47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4</vt:i4>
      </vt:variant>
      <vt:variant>
        <vt:lpstr>Заголовки слайдов</vt:lpstr>
      </vt:variant>
      <vt:variant>
        <vt:i4>51</vt:i4>
      </vt:variant>
    </vt:vector>
  </HeadingPairs>
  <TitlesOfParts>
    <vt:vector size="60" baseType="lpstr">
      <vt:lpstr>Arial</vt:lpstr>
      <vt:lpstr>Calibri</vt:lpstr>
      <vt:lpstr>Calibri Light</vt:lpstr>
      <vt:lpstr>Times New Roman</vt:lpstr>
      <vt:lpstr>Wingdings</vt:lpstr>
      <vt:lpstr>1_1303_Шаблон</vt:lpstr>
      <vt:lpstr>920_шаблон</vt:lpstr>
      <vt:lpstr>914_шаблон</vt:lpstr>
      <vt:lpstr>Специальное оформление</vt:lpstr>
      <vt:lpstr>ГИС ГМП </vt:lpstr>
      <vt:lpstr>Общие положения</vt:lpstr>
      <vt:lpstr>Основные нормативные документы</vt:lpstr>
      <vt:lpstr>Система межведомственного электронного взаимодействия (СМЭВ) </vt:lpstr>
      <vt:lpstr>ВИД СВЕДЕНИЙ </vt:lpstr>
      <vt:lpstr>Схема информационного взаимодействия участников ГИС ГМП</vt:lpstr>
      <vt:lpstr>Схема информационного взаимодействия участников ГИС ГМП</vt:lpstr>
      <vt:lpstr>Регистрация участника в ГИС ГМП и подключение к СМЭВ </vt:lpstr>
      <vt:lpstr>Реализованный функционал</vt:lpstr>
      <vt:lpstr>Реализованный функционал</vt:lpstr>
      <vt:lpstr>Инструкция по настройке</vt:lpstr>
      <vt:lpstr>Инструкция по настройке</vt:lpstr>
      <vt:lpstr>Тестирование обмена с ГИС ГМП</vt:lpstr>
      <vt:lpstr>Начисление – «Квитанция на оплату»</vt:lpstr>
      <vt:lpstr>Возможности формирования начислений</vt:lpstr>
      <vt:lpstr>Групповое формирование квитанций</vt:lpstr>
      <vt:lpstr>Групповое формирование квитанций</vt:lpstr>
      <vt:lpstr>Взаимодействие с ГИС ГМП</vt:lpstr>
      <vt:lpstr>Экспорт начислений</vt:lpstr>
      <vt:lpstr>Экспорт начислений</vt:lpstr>
      <vt:lpstr>Изменение и аннулирование начислений</vt:lpstr>
      <vt:lpstr>Запрос оплаты</vt:lpstr>
      <vt:lpstr>Запрос оплаты</vt:lpstr>
      <vt:lpstr>Распределение платежей</vt:lpstr>
      <vt:lpstr>Распределение платежей</vt:lpstr>
      <vt:lpstr>Квитирование</vt:lpstr>
      <vt:lpstr>Квитирование</vt:lpstr>
      <vt:lpstr> Особенности</vt:lpstr>
      <vt:lpstr>ВАЖНОЕ!!!</vt:lpstr>
      <vt:lpstr> НОВОЕ В ФОРМАТАХ  </vt:lpstr>
      <vt:lpstr>НОВОЕ В ФОРМАТАХ</vt:lpstr>
      <vt:lpstr> НОВОЕ В ФОРМАТАХ 1.16.7 и 2.1</vt:lpstr>
      <vt:lpstr> НОВОЕ В ФОРМАТАХ 1.16.7 и 2.1</vt:lpstr>
      <vt:lpstr>НОВОЕ В ФОРМАТАХ 1.16.7 и 2.1</vt:lpstr>
      <vt:lpstr>НОВОЕ В ФОРМАТАХ 2.1</vt:lpstr>
      <vt:lpstr>НОВОЕ В ФОРМАТАХ 2.1</vt:lpstr>
      <vt:lpstr>НОВОЕ В ФОРМАТАХ 2.1</vt:lpstr>
      <vt:lpstr>НОВОЕ В ФОРМАТАХ 2.1</vt:lpstr>
      <vt:lpstr>НОВОЕ В ФОРМАТАХ 2.1</vt:lpstr>
      <vt:lpstr>НОВОЕ В ФОРМАТАХ 2.1</vt:lpstr>
      <vt:lpstr>НОВОЕ В ФОРМАТАХ 2.1</vt:lpstr>
      <vt:lpstr> СЕРВИС ПОДПИСКИ ГИС ГМП</vt:lpstr>
      <vt:lpstr>СЕРВИС ПОДПИСКИ ГИС ГМП</vt:lpstr>
      <vt:lpstr>ДИАГНОСТИКА ОШИБОК ПРИ РАБОТЕ С ГИС ГМП</vt:lpstr>
      <vt:lpstr>ДИАГНОСТИКА ОШИБОК ПРИ РАБОТЕ С ГИС ГМП</vt:lpstr>
      <vt:lpstr>ДИАГНОСТИКА ОШИБОК ПРИ РАБОТЕ С ГИС ГМП</vt:lpstr>
      <vt:lpstr>ДИАГНОСТИКА ОШИБОК ПРИ РАБОТЕ С ГИС ГМП</vt:lpstr>
      <vt:lpstr>ВОПРОСЫ И ОТВЕТЫ </vt:lpstr>
      <vt:lpstr>ВОПРОСЫ И ОТВЕТЫ</vt:lpstr>
      <vt:lpstr>ВОПРОСЫ И ОТВЕТЫ</vt:lpstr>
      <vt:lpstr> Благодарим за внимание!  По всем вопросам настройки   подключения к ГИС ГМП обращайтесь  «Внедренческий центр «Софт-плюс» </vt:lpstr>
    </vt:vector>
  </TitlesOfParts>
  <Company>1C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Единый семинар</dc:title>
  <dc:creator/>
  <cp:lastModifiedBy>Резеда Салихова</cp:lastModifiedBy>
  <cp:revision>247</cp:revision>
  <dcterms:created xsi:type="dcterms:W3CDTF">2013-02-20T13:48:00Z</dcterms:created>
  <dcterms:modified xsi:type="dcterms:W3CDTF">2019-10-08T23:03:34Z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1049-11.2.0.8970</vt:lpwstr>
  </property>
</Properties>
</file>