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3" r:id="rId2"/>
  </p:sldMasterIdLst>
  <p:notesMasterIdLst>
    <p:notesMasterId r:id="rId26"/>
  </p:notesMasterIdLst>
  <p:handoutMasterIdLst>
    <p:handoutMasterId r:id="rId27"/>
  </p:handoutMasterIdLst>
  <p:sldIdLst>
    <p:sldId id="999" r:id="rId3"/>
    <p:sldId id="995" r:id="rId4"/>
    <p:sldId id="1020" r:id="rId5"/>
    <p:sldId id="1002" r:id="rId6"/>
    <p:sldId id="1003" r:id="rId7"/>
    <p:sldId id="1005" r:id="rId8"/>
    <p:sldId id="1017" r:id="rId9"/>
    <p:sldId id="1001" r:id="rId10"/>
    <p:sldId id="1004" r:id="rId11"/>
    <p:sldId id="1006" r:id="rId12"/>
    <p:sldId id="1007" r:id="rId13"/>
    <p:sldId id="1008" r:id="rId14"/>
    <p:sldId id="1018" r:id="rId15"/>
    <p:sldId id="1009" r:id="rId16"/>
    <p:sldId id="1016" r:id="rId17"/>
    <p:sldId id="1015" r:id="rId18"/>
    <p:sldId id="1013" r:id="rId19"/>
    <p:sldId id="1014" r:id="rId20"/>
    <p:sldId id="1019" r:id="rId21"/>
    <p:sldId id="1011" r:id="rId22"/>
    <p:sldId id="1021" r:id="rId23"/>
    <p:sldId id="1010" r:id="rId24"/>
    <p:sldId id="1000" r:id="rId25"/>
  </p:sldIdLst>
  <p:sldSz cx="9144000" cy="6858000" type="screen4x3"/>
  <p:notesSz cx="6834188" cy="99790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636DD1F6-542F-4F67-BA37-AC4F1DE94BCD}">
          <p14:sldIdLst>
            <p14:sldId id="999"/>
            <p14:sldId id="995"/>
            <p14:sldId id="1020"/>
            <p14:sldId id="1002"/>
            <p14:sldId id="1003"/>
            <p14:sldId id="1005"/>
            <p14:sldId id="1017"/>
            <p14:sldId id="1001"/>
            <p14:sldId id="1004"/>
            <p14:sldId id="1006"/>
            <p14:sldId id="1007"/>
            <p14:sldId id="1008"/>
            <p14:sldId id="1018"/>
            <p14:sldId id="1009"/>
            <p14:sldId id="1016"/>
            <p14:sldId id="1015"/>
            <p14:sldId id="1013"/>
            <p14:sldId id="1014"/>
            <p14:sldId id="1019"/>
            <p14:sldId id="1011"/>
            <p14:sldId id="1021"/>
            <p14:sldId id="1010"/>
            <p14:sldId id="100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43">
          <p15:clr>
            <a:srgbClr val="A4A3A4"/>
          </p15:clr>
        </p15:guide>
        <p15:guide id="2" pos="215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D050"/>
    <a:srgbClr val="FF9999"/>
    <a:srgbClr val="C4CEC8"/>
    <a:srgbClr val="0066CC"/>
    <a:srgbClr val="FF6600"/>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62" autoAdjust="0"/>
    <p:restoredTop sz="57518" autoAdjust="0"/>
  </p:normalViewPr>
  <p:slideViewPr>
    <p:cSldViewPr>
      <p:cViewPr varScale="1">
        <p:scale>
          <a:sx n="53" d="100"/>
          <a:sy n="53" d="100"/>
        </p:scale>
        <p:origin x="2424"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8226"/>
    </p:cViewPr>
  </p:sorterViewPr>
  <p:notesViewPr>
    <p:cSldViewPr>
      <p:cViewPr varScale="1">
        <p:scale>
          <a:sx n="49" d="100"/>
          <a:sy n="49" d="100"/>
        </p:scale>
        <p:origin x="-2688" y="-77"/>
      </p:cViewPr>
      <p:guideLst>
        <p:guide orient="horz" pos="3143"/>
        <p:guide pos="215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0"/>
            <a:ext cx="2961481" cy="498952"/>
          </a:xfrm>
          <a:prstGeom prst="rect">
            <a:avLst/>
          </a:prstGeom>
        </p:spPr>
        <p:txBody>
          <a:bodyPr vert="horz" lIns="96064" tIns="48032" rIns="96064" bIns="48032" rtlCol="0"/>
          <a:lstStyle>
            <a:lvl1pPr algn="l">
              <a:defRPr sz="1300"/>
            </a:lvl1pPr>
          </a:lstStyle>
          <a:p>
            <a:endParaRPr lang="ru-RU"/>
          </a:p>
        </p:txBody>
      </p:sp>
      <p:sp>
        <p:nvSpPr>
          <p:cNvPr id="3" name="Дата 2"/>
          <p:cNvSpPr>
            <a:spLocks noGrp="1"/>
          </p:cNvSpPr>
          <p:nvPr>
            <p:ph type="dt" sz="quarter" idx="1"/>
          </p:nvPr>
        </p:nvSpPr>
        <p:spPr>
          <a:xfrm>
            <a:off x="3871125" y="0"/>
            <a:ext cx="2961481" cy="498952"/>
          </a:xfrm>
          <a:prstGeom prst="rect">
            <a:avLst/>
          </a:prstGeom>
        </p:spPr>
        <p:txBody>
          <a:bodyPr vert="horz" lIns="96064" tIns="48032" rIns="96064" bIns="48032" rtlCol="0"/>
          <a:lstStyle>
            <a:lvl1pPr algn="r">
              <a:defRPr sz="1300"/>
            </a:lvl1pPr>
          </a:lstStyle>
          <a:p>
            <a:fld id="{CC3A6E1C-6F36-4403-ABB0-A093110856CA}" type="datetimeFigureOut">
              <a:rPr lang="ru-RU" smtClean="0"/>
              <a:pPr/>
              <a:t>25.10.2016</a:t>
            </a:fld>
            <a:endParaRPr lang="ru-RU"/>
          </a:p>
        </p:txBody>
      </p:sp>
      <p:sp>
        <p:nvSpPr>
          <p:cNvPr id="4" name="Нижний колонтитул 3"/>
          <p:cNvSpPr>
            <a:spLocks noGrp="1"/>
          </p:cNvSpPr>
          <p:nvPr>
            <p:ph type="ftr" sz="quarter" idx="2"/>
          </p:nvPr>
        </p:nvSpPr>
        <p:spPr>
          <a:xfrm>
            <a:off x="1" y="9478342"/>
            <a:ext cx="2961481" cy="498952"/>
          </a:xfrm>
          <a:prstGeom prst="rect">
            <a:avLst/>
          </a:prstGeom>
        </p:spPr>
        <p:txBody>
          <a:bodyPr vert="horz" lIns="96064" tIns="48032" rIns="96064" bIns="48032" rtlCol="0" anchor="b"/>
          <a:lstStyle>
            <a:lvl1pPr algn="l">
              <a:defRPr sz="1300"/>
            </a:lvl1pPr>
          </a:lstStyle>
          <a:p>
            <a:endParaRPr lang="ru-RU"/>
          </a:p>
        </p:txBody>
      </p:sp>
      <p:sp>
        <p:nvSpPr>
          <p:cNvPr id="5" name="Номер слайда 4"/>
          <p:cNvSpPr>
            <a:spLocks noGrp="1"/>
          </p:cNvSpPr>
          <p:nvPr>
            <p:ph type="sldNum" sz="quarter" idx="3"/>
          </p:nvPr>
        </p:nvSpPr>
        <p:spPr>
          <a:xfrm>
            <a:off x="3871125" y="9478342"/>
            <a:ext cx="2961481" cy="498952"/>
          </a:xfrm>
          <a:prstGeom prst="rect">
            <a:avLst/>
          </a:prstGeom>
        </p:spPr>
        <p:txBody>
          <a:bodyPr vert="horz" lIns="96064" tIns="48032" rIns="96064" bIns="48032" rtlCol="0" anchor="b"/>
          <a:lstStyle>
            <a:lvl1pPr algn="r">
              <a:defRPr sz="1300"/>
            </a:lvl1pPr>
          </a:lstStyle>
          <a:p>
            <a:fld id="{AB7BC793-B69D-4E60-84BD-02D0A01F1CD2}" type="slidenum">
              <a:rPr lang="ru-RU" smtClean="0"/>
              <a:pPr/>
              <a:t>‹#›</a:t>
            </a:fld>
            <a:endParaRPr lang="ru-RU"/>
          </a:p>
        </p:txBody>
      </p:sp>
    </p:spTree>
    <p:extLst>
      <p:ext uri="{BB962C8B-B14F-4D97-AF65-F5344CB8AC3E}">
        <p14:creationId xmlns:p14="http://schemas.microsoft.com/office/powerpoint/2010/main" val="669884126"/>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0"/>
            <a:ext cx="2961481" cy="498952"/>
          </a:xfrm>
          <a:prstGeom prst="rect">
            <a:avLst/>
          </a:prstGeom>
        </p:spPr>
        <p:txBody>
          <a:bodyPr vert="horz" lIns="96064" tIns="48032" rIns="96064" bIns="48032" rtlCol="0"/>
          <a:lstStyle>
            <a:lvl1pPr algn="l">
              <a:defRPr sz="1300"/>
            </a:lvl1pPr>
          </a:lstStyle>
          <a:p>
            <a:endParaRPr lang="ru-RU"/>
          </a:p>
        </p:txBody>
      </p:sp>
      <p:sp>
        <p:nvSpPr>
          <p:cNvPr id="3" name="Дата 2"/>
          <p:cNvSpPr>
            <a:spLocks noGrp="1"/>
          </p:cNvSpPr>
          <p:nvPr>
            <p:ph type="dt" idx="1"/>
          </p:nvPr>
        </p:nvSpPr>
        <p:spPr>
          <a:xfrm>
            <a:off x="3871125" y="0"/>
            <a:ext cx="2961481" cy="498952"/>
          </a:xfrm>
          <a:prstGeom prst="rect">
            <a:avLst/>
          </a:prstGeom>
        </p:spPr>
        <p:txBody>
          <a:bodyPr vert="horz" lIns="96064" tIns="48032" rIns="96064" bIns="48032" rtlCol="0"/>
          <a:lstStyle>
            <a:lvl1pPr algn="r">
              <a:defRPr sz="1300"/>
            </a:lvl1pPr>
          </a:lstStyle>
          <a:p>
            <a:fld id="{0D502447-CCF9-41A8-9378-1895FD3B14DD}" type="datetimeFigureOut">
              <a:rPr lang="ru-RU" smtClean="0"/>
              <a:pPr/>
              <a:t>25.10.2016</a:t>
            </a:fld>
            <a:endParaRPr lang="ru-RU"/>
          </a:p>
        </p:txBody>
      </p:sp>
      <p:sp>
        <p:nvSpPr>
          <p:cNvPr id="4" name="Образ слайда 3"/>
          <p:cNvSpPr>
            <a:spLocks noGrp="1" noRot="1" noChangeAspect="1"/>
          </p:cNvSpPr>
          <p:nvPr>
            <p:ph type="sldImg" idx="2"/>
          </p:nvPr>
        </p:nvSpPr>
        <p:spPr>
          <a:xfrm>
            <a:off x="922338" y="749300"/>
            <a:ext cx="4989512" cy="3741738"/>
          </a:xfrm>
          <a:prstGeom prst="rect">
            <a:avLst/>
          </a:prstGeom>
          <a:noFill/>
          <a:ln w="12700">
            <a:solidFill>
              <a:prstClr val="black"/>
            </a:solidFill>
          </a:ln>
        </p:spPr>
        <p:txBody>
          <a:bodyPr vert="horz" lIns="96064" tIns="48032" rIns="96064" bIns="48032" rtlCol="0" anchor="ctr"/>
          <a:lstStyle/>
          <a:p>
            <a:endParaRPr lang="ru-RU"/>
          </a:p>
        </p:txBody>
      </p:sp>
      <p:sp>
        <p:nvSpPr>
          <p:cNvPr id="5" name="Заметки 4"/>
          <p:cNvSpPr>
            <a:spLocks noGrp="1"/>
          </p:cNvSpPr>
          <p:nvPr>
            <p:ph type="body" sz="quarter" idx="3"/>
          </p:nvPr>
        </p:nvSpPr>
        <p:spPr>
          <a:xfrm>
            <a:off x="683419" y="4740037"/>
            <a:ext cx="5467350" cy="4490561"/>
          </a:xfrm>
          <a:prstGeom prst="rect">
            <a:avLst/>
          </a:prstGeom>
        </p:spPr>
        <p:txBody>
          <a:bodyPr vert="horz" lIns="96064" tIns="48032" rIns="96064" bIns="48032"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1" y="9478342"/>
            <a:ext cx="2961481" cy="498952"/>
          </a:xfrm>
          <a:prstGeom prst="rect">
            <a:avLst/>
          </a:prstGeom>
        </p:spPr>
        <p:txBody>
          <a:bodyPr vert="horz" lIns="96064" tIns="48032" rIns="96064" bIns="48032" rtlCol="0" anchor="b"/>
          <a:lstStyle>
            <a:lvl1pPr algn="l">
              <a:defRPr sz="1300"/>
            </a:lvl1pPr>
          </a:lstStyle>
          <a:p>
            <a:endParaRPr lang="ru-RU"/>
          </a:p>
        </p:txBody>
      </p:sp>
      <p:sp>
        <p:nvSpPr>
          <p:cNvPr id="7" name="Номер слайда 6"/>
          <p:cNvSpPr>
            <a:spLocks noGrp="1"/>
          </p:cNvSpPr>
          <p:nvPr>
            <p:ph type="sldNum" sz="quarter" idx="5"/>
          </p:nvPr>
        </p:nvSpPr>
        <p:spPr>
          <a:xfrm>
            <a:off x="3871125" y="9478342"/>
            <a:ext cx="2961481" cy="498952"/>
          </a:xfrm>
          <a:prstGeom prst="rect">
            <a:avLst/>
          </a:prstGeom>
        </p:spPr>
        <p:txBody>
          <a:bodyPr vert="horz" lIns="96064" tIns="48032" rIns="96064" bIns="48032" rtlCol="0" anchor="b"/>
          <a:lstStyle>
            <a:lvl1pPr algn="r">
              <a:defRPr sz="1300"/>
            </a:lvl1pPr>
          </a:lstStyle>
          <a:p>
            <a:fld id="{8D1DCC1B-CACF-457B-A39E-59A07B83F69B}" type="slidenum">
              <a:rPr lang="ru-RU" smtClean="0"/>
              <a:pPr/>
              <a:t>‹#›</a:t>
            </a:fld>
            <a:endParaRPr lang="ru-RU"/>
          </a:p>
        </p:txBody>
      </p:sp>
    </p:spTree>
    <p:extLst>
      <p:ext uri="{BB962C8B-B14F-4D97-AF65-F5344CB8AC3E}">
        <p14:creationId xmlns:p14="http://schemas.microsoft.com/office/powerpoint/2010/main" val="3156049604"/>
      </p:ext>
    </p:extLst>
  </p:cSld>
  <p:clrMap bg1="lt1" tx1="dk1" bg2="lt2" tx2="dk2" accent1="accent1" accent2="accent2" accent3="accent3" accent4="accent4" accent5="accent5" accent6="accent6" hlink="hlink" folHlink="folHlink"/>
  <p:hf sldNum="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effectLst/>
              </a:rPr>
              <a:t>Скорость коммуникаций внутри компаний решает очень многое. Время, когда служебная записка на бумаге могла «путешествовать» из одного отдела в другой в течение недели – далеко в прошлом. Для бизнес-коммуникаций также нужны современные и, главное, быстрые и безопасные способы обмена информацией. </a:t>
            </a:r>
            <a:br>
              <a:rPr lang="ru-RU" dirty="0" smtClean="0">
                <a:effectLst/>
              </a:rPr>
            </a:br>
            <a:endParaRPr lang="ru-RU" dirty="0"/>
          </a:p>
        </p:txBody>
      </p:sp>
      <p:sp>
        <p:nvSpPr>
          <p:cNvPr id="4" name="Верхний колонтитул 3"/>
          <p:cNvSpPr>
            <a:spLocks noGrp="1"/>
          </p:cNvSpPr>
          <p:nvPr>
            <p:ph type="hdr" sz="quarter" idx="10"/>
          </p:nvPr>
        </p:nvSpPr>
        <p:spPr/>
        <p:txBody>
          <a:bodyPr/>
          <a:lstStyle/>
          <a:p>
            <a:endParaRPr lang="ru-RU"/>
          </a:p>
        </p:txBody>
      </p:sp>
    </p:spTree>
    <p:extLst>
      <p:ext uri="{BB962C8B-B14F-4D97-AF65-F5344CB8AC3E}">
        <p14:creationId xmlns:p14="http://schemas.microsoft.com/office/powerpoint/2010/main" val="34364463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smtClean="0"/>
          </a:p>
          <a:p>
            <a:r>
              <a:rPr lang="ru-RU" dirty="0" smtClean="0"/>
              <a:t>Сервис «Битрикс24» совместно с агентством </a:t>
            </a:r>
            <a:r>
              <a:rPr lang="ru-RU" dirty="0" err="1" smtClean="0"/>
              <a:t>J’son</a:t>
            </a:r>
            <a:r>
              <a:rPr lang="ru-RU" dirty="0" smtClean="0"/>
              <a:t> &amp; </a:t>
            </a:r>
            <a:r>
              <a:rPr lang="ru-RU" dirty="0" err="1" smtClean="0"/>
              <a:t>Partners</a:t>
            </a:r>
            <a:r>
              <a:rPr lang="ru-RU" dirty="0" smtClean="0"/>
              <a:t> </a:t>
            </a:r>
            <a:r>
              <a:rPr lang="ru-RU" dirty="0" err="1" smtClean="0"/>
              <a:t>Consulting</a:t>
            </a:r>
            <a:r>
              <a:rPr lang="ru-RU" dirty="0" smtClean="0"/>
              <a:t> исследовали текущую ситуацию и перспективы развития рынка удаленной занятости в России, существующие платформы и инструменты для планирования, организации и контроля деятельности удаленных сотрудников, а также возможный экономический эффект от перехода офисных сотрудников на дистанционный режим работы. </a:t>
            </a:r>
          </a:p>
          <a:p>
            <a:endParaRPr lang="ru-RU" dirty="0" smtClean="0"/>
          </a:p>
          <a:p>
            <a:r>
              <a:rPr lang="ru-RU" dirty="0" smtClean="0"/>
              <a:t>Результаты исследования показали, что каждый сотрудник, перешедший на удаленную работу и имеющий необходимое программное и аппаратное обеспечение, внесет свой вклад в экономику предприятия в размере 170 тыс. рублей за год за счет снижения расходов. Также, по прогнозам </a:t>
            </a:r>
            <a:r>
              <a:rPr lang="ru-RU" dirty="0" err="1" smtClean="0"/>
              <a:t>J’son</a:t>
            </a:r>
            <a:r>
              <a:rPr lang="ru-RU" dirty="0" smtClean="0"/>
              <a:t> &amp; </a:t>
            </a:r>
            <a:r>
              <a:rPr lang="ru-RU" dirty="0" err="1" smtClean="0"/>
              <a:t>Partners</a:t>
            </a:r>
            <a:r>
              <a:rPr lang="ru-RU" dirty="0" smtClean="0"/>
              <a:t> </a:t>
            </a:r>
            <a:r>
              <a:rPr lang="ru-RU" dirty="0" err="1" smtClean="0"/>
              <a:t>Consulting</a:t>
            </a:r>
            <a:r>
              <a:rPr lang="ru-RU" dirty="0" smtClean="0"/>
              <a:t>, в ближайшие 5 лет Россию ждет взрывной рост удаленной работы. Уже к 2020 году каждый 5-ый сотрудник компании будет работать удаленно. Совокупная экономия от этого перехода составит более 1 трлн рублей. </a:t>
            </a:r>
          </a:p>
          <a:p>
            <a:endParaRPr lang="ru-RU" dirty="0" smtClean="0"/>
          </a:p>
          <a:p>
            <a:endParaRPr lang="ru-RU" dirty="0"/>
          </a:p>
        </p:txBody>
      </p:sp>
      <p:sp>
        <p:nvSpPr>
          <p:cNvPr id="4" name="Верхний колонтитул 3"/>
          <p:cNvSpPr>
            <a:spLocks noGrp="1"/>
          </p:cNvSpPr>
          <p:nvPr>
            <p:ph type="hdr" sz="quarter" idx="10"/>
          </p:nvPr>
        </p:nvSpPr>
        <p:spPr/>
        <p:txBody>
          <a:bodyPr/>
          <a:lstStyle/>
          <a:p>
            <a:endParaRPr lang="ru-RU"/>
          </a:p>
        </p:txBody>
      </p:sp>
    </p:spTree>
    <p:extLst>
      <p:ext uri="{BB962C8B-B14F-4D97-AF65-F5344CB8AC3E}">
        <p14:creationId xmlns:p14="http://schemas.microsoft.com/office/powerpoint/2010/main" val="29503486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В рамках исследования был проведен опрос руководителей компаний среднего, малого и крупного бизнеса в 15 регионах, которые имеют в подчинении удаленных сотрудников. Результаты исследования показывают, что работа вне офиса уже не воспринимается как «неполноценная», и руководители рассматривают ее как реальную альтернативу офисной. Об этом говорит уровень заработной платы, который компании готовы устанавливать для дистанционных сотрудников. В 68% опрошенных компаниях размер зарплаты не зависит от того, в офисе работает сотрудник или нет, а в 12% компаниях дистанционные работники получают даже больше офисных. </a:t>
            </a:r>
            <a:br>
              <a:rPr lang="ru-RU" dirty="0" smtClean="0"/>
            </a:br>
            <a:endParaRPr lang="ru-RU" dirty="0"/>
          </a:p>
        </p:txBody>
      </p:sp>
      <p:sp>
        <p:nvSpPr>
          <p:cNvPr id="4" name="Верхний колонтитул 3"/>
          <p:cNvSpPr>
            <a:spLocks noGrp="1"/>
          </p:cNvSpPr>
          <p:nvPr>
            <p:ph type="hdr" sz="quarter" idx="10"/>
          </p:nvPr>
        </p:nvSpPr>
        <p:spPr/>
        <p:txBody>
          <a:bodyPr/>
          <a:lstStyle/>
          <a:p>
            <a:endParaRPr lang="ru-RU"/>
          </a:p>
        </p:txBody>
      </p:sp>
    </p:spTree>
    <p:extLst>
      <p:ext uri="{BB962C8B-B14F-4D97-AF65-F5344CB8AC3E}">
        <p14:creationId xmlns:p14="http://schemas.microsoft.com/office/powerpoint/2010/main" val="25182977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a:bodyPr>
          <a:lstStyle/>
          <a:p>
            <a:r>
              <a:rPr lang="ru-RU" dirty="0" smtClean="0"/>
              <a:t>Российские работники ментально пока больше тяготеют к офисному труду, а кроме того, не у всех есть возможность работать дома (на человека приходится лишь 10 кв. м жилья без учета аварийного и ветхого). Однако доля дистанционных работников будет расти, и вместе с ней увеличится экономический эффект от их деятельности. </a:t>
            </a:r>
            <a:br>
              <a:rPr lang="ru-RU" dirty="0" smtClean="0"/>
            </a:br>
            <a:r>
              <a:rPr lang="ru-RU" dirty="0" smtClean="0"/>
              <a:t/>
            </a:r>
            <a:br>
              <a:rPr lang="ru-RU" dirty="0" smtClean="0"/>
            </a:br>
            <a:r>
              <a:rPr lang="ru-RU" dirty="0" smtClean="0"/>
              <a:t/>
            </a:r>
            <a:br>
              <a:rPr lang="ru-RU" dirty="0" smtClean="0"/>
            </a:br>
            <a:r>
              <a:rPr lang="ru-RU" dirty="0" smtClean="0"/>
              <a:t>Исследование выявило </a:t>
            </a:r>
            <a:r>
              <a:rPr lang="ru-RU" b="1" dirty="0" smtClean="0"/>
              <a:t>основные причины роста лояльности к удаленным сотрудникам</a:t>
            </a:r>
            <a:r>
              <a:rPr lang="ru-RU" dirty="0" smtClean="0"/>
              <a:t>: </a:t>
            </a:r>
            <a:br>
              <a:rPr lang="ru-RU" dirty="0" smtClean="0"/>
            </a:br>
            <a:r>
              <a:rPr lang="ru-RU" dirty="0" smtClean="0"/>
              <a:t>их высокий профессионализм и возможность обеспечить требуемый результат без повседневного контроля со стороны работодателя;</a:t>
            </a:r>
          </a:p>
          <a:p>
            <a:r>
              <a:rPr lang="ru-RU" dirty="0" smtClean="0"/>
              <a:t>сокращение издержек за счет расходов на аренду, организацию рабочего места, электроэнергию, командировочные, накладные расходы и др.;</a:t>
            </a:r>
          </a:p>
          <a:p>
            <a:r>
              <a:rPr lang="ru-RU" dirty="0" smtClean="0"/>
              <a:t>повышение производительности труда за счет организации рабочего процесса с учетом разницы в часовых поясах, возможности работы без отрыва от производства во время командировок, болезни, выездов на производственные объекты и возможность нанять больше сотрудников за счет высвободившихся финансовых средств;</a:t>
            </a:r>
          </a:p>
          <a:p>
            <a:r>
              <a:rPr lang="ru-RU" dirty="0" smtClean="0"/>
              <a:t>примерно четверть опрошенных полагают, что сотрудники, работающие вне офиса, выполняют работу более качественно;</a:t>
            </a:r>
          </a:p>
          <a:p>
            <a:r>
              <a:rPr lang="ru-RU" dirty="0" smtClean="0"/>
              <a:t>расширенные возможности для </a:t>
            </a:r>
            <a:r>
              <a:rPr lang="ru-RU" dirty="0" err="1" smtClean="0"/>
              <a:t>рекрутинга</a:t>
            </a:r>
            <a:r>
              <a:rPr lang="ru-RU" dirty="0" smtClean="0"/>
              <a:t> («большой рынок труда», «можно найти профессионала без привязки к местности», обеспечить работу сотрудников в декретном отпуске, привлечь людей с ограниченными возможностями);</a:t>
            </a:r>
          </a:p>
          <a:p>
            <a:r>
              <a:rPr lang="ru-RU" dirty="0" smtClean="0"/>
              <a:t>повышение мобильности и оперативности, возможность более гибкого подхода к формированию графика работы, что приводит к улучшению качества обслуживания клиентов. </a:t>
            </a:r>
            <a:br>
              <a:rPr lang="ru-RU" dirty="0" smtClean="0"/>
            </a:br>
            <a:endParaRPr lang="ru-RU" dirty="0" smtClean="0"/>
          </a:p>
          <a:p>
            <a:endParaRPr lang="ru-RU" dirty="0"/>
          </a:p>
        </p:txBody>
      </p:sp>
      <p:sp>
        <p:nvSpPr>
          <p:cNvPr id="4" name="Верхний колонтитул 3"/>
          <p:cNvSpPr>
            <a:spLocks noGrp="1"/>
          </p:cNvSpPr>
          <p:nvPr>
            <p:ph type="hdr" sz="quarter" idx="10"/>
          </p:nvPr>
        </p:nvSpPr>
        <p:spPr/>
        <p:txBody>
          <a:bodyPr/>
          <a:lstStyle/>
          <a:p>
            <a:endParaRPr lang="ru-RU"/>
          </a:p>
        </p:txBody>
      </p:sp>
    </p:spTree>
    <p:extLst>
      <p:ext uri="{BB962C8B-B14F-4D97-AF65-F5344CB8AC3E}">
        <p14:creationId xmlns:p14="http://schemas.microsoft.com/office/powerpoint/2010/main" val="36017462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Подавляющее большинство удаленных работников - это профессионалы, для которых самодисциплина не является проблемой. В первую очередь, это программисты - 51%, дальше - сотрудники служб поддержки клиентов (38%), дизайнеры (27%), аналитики (15%) и сотрудники финансового департамента (15%). По данным опроса, контроль рабочего дня дистанционных сотрудников осуществляет 59% компаний, но более половины опрошенных руководителей признались, что это лишь формальность. </a:t>
            </a:r>
            <a:br>
              <a:rPr lang="ru-RU" dirty="0" smtClean="0"/>
            </a:br>
            <a:endParaRPr lang="ru-RU" dirty="0" smtClean="0"/>
          </a:p>
          <a:p>
            <a:endParaRPr lang="ru-RU" dirty="0"/>
          </a:p>
        </p:txBody>
      </p:sp>
      <p:sp>
        <p:nvSpPr>
          <p:cNvPr id="4" name="Верхний колонтитул 3"/>
          <p:cNvSpPr>
            <a:spLocks noGrp="1"/>
          </p:cNvSpPr>
          <p:nvPr>
            <p:ph type="hdr" sz="quarter" idx="10"/>
          </p:nvPr>
        </p:nvSpPr>
        <p:spPr/>
        <p:txBody>
          <a:bodyPr/>
          <a:lstStyle/>
          <a:p>
            <a:endParaRPr lang="ru-RU"/>
          </a:p>
        </p:txBody>
      </p:sp>
    </p:spTree>
    <p:extLst>
      <p:ext uri="{BB962C8B-B14F-4D97-AF65-F5344CB8AC3E}">
        <p14:creationId xmlns:p14="http://schemas.microsoft.com/office/powerpoint/2010/main" val="38106306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b="1" dirty="0" smtClean="0"/>
              <a:t>«Битрикс24»</a:t>
            </a:r>
            <a:r>
              <a:rPr lang="ru-RU" dirty="0" smtClean="0"/>
              <a:t> - комплексный продукт компании «1С-Битрикс» для удаленных сотрудников - присутствует в каждом из сегментов. В большинстве сегментов (хранилища данных, корпоративные </a:t>
            </a:r>
            <a:r>
              <a:rPr lang="ru-RU" dirty="0" err="1" smtClean="0"/>
              <a:t>соцсети</a:t>
            </a:r>
            <a:r>
              <a:rPr lang="ru-RU" dirty="0" smtClean="0"/>
              <a:t>, CRM и «</a:t>
            </a:r>
            <a:r>
              <a:rPr lang="ru-RU" dirty="0" err="1" smtClean="0"/>
              <a:t>таск-трекеры</a:t>
            </a:r>
            <a:r>
              <a:rPr lang="ru-RU" dirty="0" smtClean="0"/>
              <a:t>») «Битрикс24» занимает уникальные позиции: самый большой его конкурент – </a:t>
            </a:r>
            <a:r>
              <a:rPr lang="ru-RU" dirty="0" err="1" smtClean="0"/>
              <a:t>самописное</a:t>
            </a:r>
            <a:r>
              <a:rPr lang="ru-RU" dirty="0" smtClean="0"/>
              <a:t> ПО. При этом потенциал «Битрикс24» и других комплексных продуктов очень велик: все потребности в ПО для удаленной работы в рамках единого решения реализуют лишь 12% компаний. В то же время 31% участников опроса отметили неудобство, связанное с использованием нескольких различных сервисов вместо одного решения. </a:t>
            </a:r>
            <a:br>
              <a:rPr lang="ru-RU" dirty="0" smtClean="0"/>
            </a:br>
            <a:endParaRPr lang="ru-RU"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Вне зависимости от бренда и разновидности, ПО играет ключевую роль в развитии рынка дистанционной занятости. Польза специализированных сервисов для дистанционной работы очевидна бизнесу. Исследование показало, что 83% компаний, использующих сервисы для организации работы сотрудников вне офиса, отмечают их влияние на экономическую эффективность бизнеса. При этом 19% оценивают это влияние как сильное, и 57% как среднее и только 7% как слабое</a:t>
            </a:r>
          </a:p>
          <a:p>
            <a:endParaRPr lang="ru-RU" dirty="0"/>
          </a:p>
        </p:txBody>
      </p:sp>
      <p:sp>
        <p:nvSpPr>
          <p:cNvPr id="4" name="Верхний колонтитул 3"/>
          <p:cNvSpPr>
            <a:spLocks noGrp="1"/>
          </p:cNvSpPr>
          <p:nvPr>
            <p:ph type="hdr" sz="quarter" idx="10"/>
          </p:nvPr>
        </p:nvSpPr>
        <p:spPr/>
        <p:txBody>
          <a:bodyPr/>
          <a:lstStyle/>
          <a:p>
            <a:endParaRPr lang="ru-RU"/>
          </a:p>
        </p:txBody>
      </p:sp>
    </p:spTree>
    <p:extLst>
      <p:ext uri="{BB962C8B-B14F-4D97-AF65-F5344CB8AC3E}">
        <p14:creationId xmlns:p14="http://schemas.microsoft.com/office/powerpoint/2010/main" val="36216951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Верхний колонтитул 3"/>
          <p:cNvSpPr>
            <a:spLocks noGrp="1"/>
          </p:cNvSpPr>
          <p:nvPr>
            <p:ph type="hdr" sz="quarter" idx="10"/>
          </p:nvPr>
        </p:nvSpPr>
        <p:spPr/>
        <p:txBody>
          <a:bodyPr/>
          <a:lstStyle/>
          <a:p>
            <a:endParaRPr lang="ru-RU"/>
          </a:p>
        </p:txBody>
      </p:sp>
    </p:spTree>
    <p:extLst>
      <p:ext uri="{BB962C8B-B14F-4D97-AF65-F5344CB8AC3E}">
        <p14:creationId xmlns:p14="http://schemas.microsoft.com/office/powerpoint/2010/main" val="6869658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effectLst/>
              </a:rPr>
              <a:t>«Мессенджеры становятся новыми браузерами, а боты — новыми сайтами», — говорит основатель мессенджера </a:t>
            </a:r>
            <a:r>
              <a:rPr lang="ru-RU" dirty="0" err="1" smtClean="0">
                <a:effectLst/>
              </a:rPr>
              <a:t>Kik</a:t>
            </a:r>
            <a:r>
              <a:rPr lang="ru-RU" dirty="0" smtClean="0">
                <a:effectLst/>
              </a:rPr>
              <a:t> Тед Ливингстон. Действительно, мессенджеры собрали фантастическую по охвату аудиторию. Число активных пользователей в месяц у </a:t>
            </a:r>
            <a:r>
              <a:rPr lang="ru-RU" dirty="0" err="1" smtClean="0">
                <a:effectLst/>
              </a:rPr>
              <a:t>WhatsApp</a:t>
            </a:r>
            <a:r>
              <a:rPr lang="ru-RU" dirty="0" smtClean="0">
                <a:effectLst/>
              </a:rPr>
              <a:t> составляет 1 млрд человек, у </a:t>
            </a:r>
            <a:r>
              <a:rPr lang="ru-RU" dirty="0" err="1" smtClean="0">
                <a:effectLst/>
              </a:rPr>
              <a:t>Facebook</a:t>
            </a:r>
            <a:r>
              <a:rPr lang="ru-RU" dirty="0" smtClean="0">
                <a:effectLst/>
              </a:rPr>
              <a:t> </a:t>
            </a:r>
            <a:r>
              <a:rPr lang="ru-RU" dirty="0" err="1" smtClean="0">
                <a:effectLst/>
              </a:rPr>
              <a:t>Messenger</a:t>
            </a:r>
            <a:r>
              <a:rPr lang="ru-RU" dirty="0" smtClean="0">
                <a:effectLst/>
              </a:rPr>
              <a:t> — 800 млн человек, у </a:t>
            </a:r>
            <a:r>
              <a:rPr lang="ru-RU" dirty="0" err="1" smtClean="0">
                <a:effectLst/>
              </a:rPr>
              <a:t>WeChat</a:t>
            </a:r>
            <a:r>
              <a:rPr lang="ru-RU" dirty="0" smtClean="0">
                <a:effectLst/>
              </a:rPr>
              <a:t> — 650 млн человек, у </a:t>
            </a:r>
            <a:r>
              <a:rPr lang="ru-RU" dirty="0" err="1" smtClean="0">
                <a:effectLst/>
              </a:rPr>
              <a:t>Skype</a:t>
            </a:r>
            <a:r>
              <a:rPr lang="ru-RU" dirty="0" smtClean="0">
                <a:effectLst/>
              </a:rPr>
              <a:t> — 300 млн человек, и это далеко не полный список мессенджеров с сотнями миллионов пользователей.</a:t>
            </a:r>
            <a:br>
              <a:rPr lang="ru-RU" dirty="0" smtClean="0">
                <a:effectLst/>
              </a:rPr>
            </a:br>
            <a:r>
              <a:rPr lang="ru-RU" dirty="0" smtClean="0">
                <a:effectLst/>
              </a:rPr>
              <a:t/>
            </a:r>
            <a:br>
              <a:rPr lang="ru-RU" dirty="0" smtClean="0">
                <a:effectLst/>
              </a:rPr>
            </a:br>
            <a:r>
              <a:rPr lang="ru-RU" dirty="0" smtClean="0">
                <a:effectLst/>
              </a:rPr>
              <a:t>При этом </a:t>
            </a:r>
            <a:r>
              <a:rPr lang="ru-RU" dirty="0" err="1" smtClean="0">
                <a:effectLst/>
              </a:rPr>
              <a:t>Telegram</a:t>
            </a:r>
            <a:r>
              <a:rPr lang="ru-RU" dirty="0" smtClean="0">
                <a:effectLst/>
              </a:rPr>
              <a:t> и </a:t>
            </a:r>
            <a:r>
              <a:rPr lang="ru-RU" dirty="0" err="1" smtClean="0">
                <a:effectLst/>
              </a:rPr>
              <a:t>Facebook</a:t>
            </a:r>
            <a:r>
              <a:rPr lang="ru-RU" dirty="0" smtClean="0">
                <a:effectLst/>
              </a:rPr>
              <a:t> уже открыли API для сторонних разработчиков, чтобы те могли создавать ботов — специальные программы, которые могут общаться и решать разнообразные задачи. Мы ожидаем, что каждый мессенджер до конца 2016 года сделает то же самое. Теперь все разработчики рассчитывают с помощью ботов привлечь к себе клиентов из огромной аудитории мессенджеров. </a:t>
            </a:r>
            <a:br>
              <a:rPr lang="ru-RU" dirty="0" smtClean="0">
                <a:effectLst/>
              </a:rPr>
            </a:br>
            <a:endParaRPr lang="ru-RU" dirty="0"/>
          </a:p>
        </p:txBody>
      </p:sp>
      <p:sp>
        <p:nvSpPr>
          <p:cNvPr id="4" name="Верхний колонтитул 3"/>
          <p:cNvSpPr>
            <a:spLocks noGrp="1"/>
          </p:cNvSpPr>
          <p:nvPr>
            <p:ph type="hdr" sz="quarter" idx="10"/>
          </p:nvPr>
        </p:nvSpPr>
        <p:spPr/>
        <p:txBody>
          <a:bodyPr/>
          <a:lstStyle/>
          <a:p>
            <a:endParaRPr lang="ru-RU"/>
          </a:p>
        </p:txBody>
      </p:sp>
    </p:spTree>
    <p:extLst>
      <p:ext uri="{BB962C8B-B14F-4D97-AF65-F5344CB8AC3E}">
        <p14:creationId xmlns:p14="http://schemas.microsoft.com/office/powerpoint/2010/main" val="28972020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r>
              <a:rPr lang="ru-RU" dirty="0" smtClean="0"/>
              <a:t>Всем</a:t>
            </a:r>
            <a:r>
              <a:rPr lang="ru-RU" baseline="0" dirty="0" smtClean="0"/>
              <a:t> нам знаком, бот- банкомат, у которому мы уже настолько привыкли, что считаем неотъемлемой частью нашей жизни.</a:t>
            </a:r>
            <a:endParaRPr lang="en-US" baseline="0" dirty="0" smtClean="0"/>
          </a:p>
          <a:p>
            <a:endParaRPr lang="en-US" baseline="0" dirty="0" smtClean="0"/>
          </a:p>
          <a:p>
            <a:r>
              <a:rPr lang="ru-RU" dirty="0" smtClean="0">
                <a:effectLst/>
              </a:rPr>
              <a:t>В Ульяновске в гипермаркете «Магнит» по адресу: проспект Сурова, 2А заработала тысячная касса самообслуживания. Всего в магазине установлено 10 единиц современного оборудования. Аппараты для удобства покупателей выделены в отдельную зону. Посетители могут самостоятельно отсканировать штрих-код товара. Для завершения покупки необходимо выбрать способ оплаты: банковской картой или наличными. После пересчета выдается сдача и чек. Консультанты в случае необходимости помогут посетителям. При покупке товаров с возрастными ограничениями (сигарет и алкоголя) над кассой появится световой сигнал, к посетителю подойдет сотрудник магазина для проверки возраста. На сегодняшний день в Ульяновске кассы самообслуживания установлены в 2 гипермаркетах. </a:t>
            </a:r>
          </a:p>
          <a:p>
            <a:r>
              <a:rPr lang="ru-RU" dirty="0" smtClean="0">
                <a:effectLst/>
              </a:rPr>
              <a:t>Технология способствует увеличению пропускной способности магазина, позволяет дополнить традиционные кассовые линии и существенно ускоряет процесс обслуживания. Установку касс самообслуживания компания «Магнит» начала в ноябре 2014 года во время пробного запуска проекта. Первые аппараты появились в Краснодаре и Туапсе. С 2015 года розничная сеть начала внедрение касс самообслуживания в остальных своих магазинах. </a:t>
            </a:r>
          </a:p>
          <a:p>
            <a:endParaRPr lang="ru-RU" dirty="0"/>
          </a:p>
        </p:txBody>
      </p:sp>
      <p:sp>
        <p:nvSpPr>
          <p:cNvPr id="4" name="Номер слайда 3"/>
          <p:cNvSpPr>
            <a:spLocks noGrp="1"/>
          </p:cNvSpPr>
          <p:nvPr>
            <p:ph type="sldNum" sz="quarter" idx="10"/>
          </p:nvPr>
        </p:nvSpPr>
        <p:spPr/>
        <p:txBody>
          <a:bodyPr/>
          <a:lstStyle/>
          <a:p>
            <a:pPr>
              <a:defRPr/>
            </a:pPr>
            <a:fld id="{57DD0D90-6155-4204-8DC0-79721D667CAE}" type="slidenum">
              <a:rPr lang="ru-RU" smtClean="0"/>
              <a:pPr>
                <a:defRPr/>
              </a:pPr>
              <a:t>17</a:t>
            </a:fld>
            <a:endParaRPr lang="ru-RU"/>
          </a:p>
        </p:txBody>
      </p:sp>
    </p:spTree>
    <p:extLst>
      <p:ext uri="{BB962C8B-B14F-4D97-AF65-F5344CB8AC3E}">
        <p14:creationId xmlns:p14="http://schemas.microsoft.com/office/powerpoint/2010/main" val="32485678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normAutofit/>
          </a:bodyPr>
          <a:lstStyle/>
          <a:p>
            <a:r>
              <a:rPr lang="ru-RU" dirty="0" smtClean="0">
                <a:effectLst/>
              </a:rPr>
              <a:t>Перед тем как сделать бота проекта «Битрикс24», было решено провести эксперимент. Никакой технологии еще не было, и  с трудом уговорили помощницу взять на себя роль бота. ЕЕ посадили ее в соседнюю комнату, и она четыре часа подряд общалась с людьми под видом искусственного интеллекта. Оказалось, что более 80% сотрудников компании готовы разговаривать с ботом. Принимая свою коллегу за робота, они обсуждали Новый год, шутили, приставали к ней, задавали множество вопросов. </a:t>
            </a:r>
            <a:br>
              <a:rPr lang="ru-RU" dirty="0" smtClean="0">
                <a:effectLst/>
              </a:rPr>
            </a:br>
            <a:r>
              <a:rPr lang="ru-RU" dirty="0" smtClean="0">
                <a:effectLst/>
              </a:rPr>
              <a:t/>
            </a:r>
            <a:br>
              <a:rPr lang="ru-RU" dirty="0" smtClean="0">
                <a:effectLst/>
              </a:rPr>
            </a:br>
            <a:r>
              <a:rPr lang="ru-RU" dirty="0" smtClean="0">
                <a:effectLst/>
              </a:rPr>
              <a:t>В конце марта 2016 года совместно с компанией «</a:t>
            </a:r>
            <a:r>
              <a:rPr lang="ru-RU" dirty="0" err="1" smtClean="0">
                <a:effectLst/>
              </a:rPr>
              <a:t>Наносемантика</a:t>
            </a:r>
            <a:r>
              <a:rPr lang="ru-RU" dirty="0" smtClean="0">
                <a:effectLst/>
              </a:rPr>
              <a:t>» был создан уже настоящий бота Марта, которая ведет себя как помощник для пользователей «Битрикс24»: она помогает осваивать сервис, находит материалы, рекомендует лекции, напоминает о встречах и задачах, она может поиграть в крестики-нолики и поддержать диалог на общую тему. У нее получается отвечать на 80% запросов. Оставшиеся 20% изучаются и вносятся совершенствования в  программу. За месяц Марта провела 104 тыс. разговоров с 91 тыс. собеседников. Общее число обработанных реплик составило 334 тыс. В скором времени Марта сможет самостоятельно заносить данные о клиентах в CRM, ставить задачи коллегам и назначать встречи.</a:t>
            </a:r>
            <a:br>
              <a:rPr lang="ru-RU" dirty="0" smtClean="0">
                <a:effectLst/>
              </a:rPr>
            </a:br>
            <a:r>
              <a:rPr lang="ru-RU" dirty="0" smtClean="0">
                <a:effectLst/>
              </a:rPr>
              <a:t/>
            </a:r>
            <a:br>
              <a:rPr lang="ru-RU" dirty="0" smtClean="0">
                <a:effectLst/>
              </a:rPr>
            </a:br>
            <a:endParaRPr lang="ru-RU" dirty="0" smtClean="0">
              <a:effectLst/>
            </a:endParaRPr>
          </a:p>
          <a:p>
            <a:r>
              <a:rPr lang="ru-RU" dirty="0" smtClean="0">
                <a:effectLst/>
              </a:rPr>
              <a:t/>
            </a:r>
            <a:br>
              <a:rPr lang="ru-RU" dirty="0" smtClean="0">
                <a:effectLst/>
              </a:rPr>
            </a:br>
            <a:endParaRPr lang="ru-RU" dirty="0"/>
          </a:p>
        </p:txBody>
      </p:sp>
      <p:sp>
        <p:nvSpPr>
          <p:cNvPr id="4" name="Номер слайда 3"/>
          <p:cNvSpPr>
            <a:spLocks noGrp="1"/>
          </p:cNvSpPr>
          <p:nvPr>
            <p:ph type="sldNum" sz="quarter" idx="10"/>
          </p:nvPr>
        </p:nvSpPr>
        <p:spPr/>
        <p:txBody>
          <a:bodyPr/>
          <a:lstStyle/>
          <a:p>
            <a:pPr>
              <a:defRPr/>
            </a:pPr>
            <a:fld id="{57DD0D90-6155-4204-8DC0-79721D667CAE}" type="slidenum">
              <a:rPr lang="ru-RU" smtClean="0"/>
              <a:pPr>
                <a:defRPr/>
              </a:pPr>
              <a:t>18</a:t>
            </a:fld>
            <a:endParaRPr lang="ru-RU"/>
          </a:p>
        </p:txBody>
      </p:sp>
    </p:spTree>
    <p:extLst>
      <p:ext uri="{BB962C8B-B14F-4D97-AF65-F5344CB8AC3E}">
        <p14:creationId xmlns:p14="http://schemas.microsoft.com/office/powerpoint/2010/main" val="26047272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normAutofit/>
          </a:bodyPr>
          <a:lstStyle/>
          <a:p>
            <a:r>
              <a:rPr lang="ru-RU" dirty="0" smtClean="0">
                <a:effectLst/>
              </a:rPr>
              <a:t>Для сторонних разработчиков запущена платформу для создания своих ботов под «Битрикс24». После этого появился, например, чат-бот «Реквизиты контрагента»: ты пишешь ему один из уникальных идентификаторов своих партнеров (например, ИНН или номер счета), и он выдает все остальные данные. Другой чат-бот называется </a:t>
            </a:r>
            <a:r>
              <a:rPr lang="ru-RU" dirty="0" err="1" smtClean="0">
                <a:effectLst/>
              </a:rPr>
              <a:t>Giphy</a:t>
            </a:r>
            <a:r>
              <a:rPr lang="ru-RU" dirty="0" smtClean="0">
                <a:effectLst/>
              </a:rPr>
              <a:t>, и он переводит запросы на русском языке и ищет по ним анимированные картинки в англоязычном интернете. </a:t>
            </a:r>
          </a:p>
          <a:p>
            <a:endParaRPr lang="ru-RU" dirty="0" smtClean="0">
              <a:effectLst/>
            </a:endParaRPr>
          </a:p>
          <a:p>
            <a:r>
              <a:rPr lang="ru-RU" dirty="0" smtClean="0">
                <a:effectLst/>
              </a:rPr>
              <a:t/>
            </a:r>
            <a:br>
              <a:rPr lang="ru-RU" dirty="0" smtClean="0">
                <a:effectLst/>
              </a:rPr>
            </a:br>
            <a:endParaRPr lang="ru-RU" dirty="0"/>
          </a:p>
        </p:txBody>
      </p:sp>
      <p:sp>
        <p:nvSpPr>
          <p:cNvPr id="4" name="Номер слайда 3"/>
          <p:cNvSpPr>
            <a:spLocks noGrp="1"/>
          </p:cNvSpPr>
          <p:nvPr>
            <p:ph type="sldNum" sz="quarter" idx="10"/>
          </p:nvPr>
        </p:nvSpPr>
        <p:spPr/>
        <p:txBody>
          <a:bodyPr/>
          <a:lstStyle/>
          <a:p>
            <a:pPr>
              <a:defRPr/>
            </a:pPr>
            <a:fld id="{57DD0D90-6155-4204-8DC0-79721D667CAE}" type="slidenum">
              <a:rPr lang="ru-RU" smtClean="0"/>
              <a:pPr>
                <a:defRPr/>
              </a:pPr>
              <a:t>19</a:t>
            </a:fld>
            <a:endParaRPr lang="ru-RU"/>
          </a:p>
        </p:txBody>
      </p:sp>
    </p:spTree>
    <p:extLst>
      <p:ext uri="{BB962C8B-B14F-4D97-AF65-F5344CB8AC3E}">
        <p14:creationId xmlns:p14="http://schemas.microsoft.com/office/powerpoint/2010/main" val="1535290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Рабочие процессы имеют свойство трансформироваться. Предприятия – в которых не происходит изменениях текущих бизнес процессов обречены на вымирание.</a:t>
            </a:r>
          </a:p>
          <a:p>
            <a:r>
              <a:rPr lang="ru-RU" dirty="0" smtClean="0"/>
              <a:t>Меняются</a:t>
            </a:r>
            <a:r>
              <a:rPr lang="ru-RU" baseline="0" dirty="0" smtClean="0"/>
              <a:t> внешние и внутренние факторы, на часть из которых мы можем повлиять, а к другой части вынуждены подстраиваться</a:t>
            </a:r>
            <a:r>
              <a:rPr lang="ru-RU" baseline="0" dirty="0" smtClean="0"/>
              <a:t>.</a:t>
            </a:r>
            <a:endParaRPr lang="ru-RU" baseline="0" dirty="0" smtClean="0"/>
          </a:p>
        </p:txBody>
      </p:sp>
      <p:sp>
        <p:nvSpPr>
          <p:cNvPr id="4" name="Верхний колонтитул 3"/>
          <p:cNvSpPr>
            <a:spLocks noGrp="1"/>
          </p:cNvSpPr>
          <p:nvPr>
            <p:ph type="hdr" sz="quarter" idx="10"/>
          </p:nvPr>
        </p:nvSpPr>
        <p:spPr/>
        <p:txBody>
          <a:bodyPr/>
          <a:lstStyle/>
          <a:p>
            <a:endParaRPr lang="ru-RU"/>
          </a:p>
        </p:txBody>
      </p:sp>
    </p:spTree>
    <p:extLst>
      <p:ext uri="{BB962C8B-B14F-4D97-AF65-F5344CB8AC3E}">
        <p14:creationId xmlns:p14="http://schemas.microsoft.com/office/powerpoint/2010/main" val="36941439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effectLst/>
              </a:rPr>
              <a:t>Интересный пример нам показали в </a:t>
            </a:r>
            <a:r>
              <a:rPr lang="ru-RU" dirty="0" err="1" smtClean="0">
                <a:effectLst/>
              </a:rPr>
              <a:t>Альфа-банке</a:t>
            </a:r>
            <a:r>
              <a:rPr lang="ru-RU" dirty="0" smtClean="0">
                <a:effectLst/>
              </a:rPr>
              <a:t>. У них в мобильном приложении есть чат, в который интегрирован бот. Запросы клиентов, посланные в чат, скапливаются в очередь, а сотрудники подбирают их и начинают отвечать. Однако первые несколько фраз диалога, как правило, выглядят стандартно: «здравствуйте», «у меня есть вопрос», и на них отвечает робот, а дальше на каком-то этапе диалог берет на себя живой сотрудник. Это переключение мало кто из пользователей может заметить. С каждым диалогом бот обучается все больше, нагрузки на сотрудников все меньше, и в конечном итоге боты станут находить ответы почти на все вопросы. Боты могут уменьшить расходы на поддержку пользователей на 40–80%, они позволят снизить цены, а некоторые услуги — изменить до неузнаваемости.</a:t>
            </a:r>
            <a:br>
              <a:rPr lang="ru-RU" dirty="0" smtClean="0">
                <a:effectLst/>
              </a:rPr>
            </a:br>
            <a:r>
              <a:rPr lang="ru-RU" dirty="0" smtClean="0">
                <a:effectLst/>
              </a:rPr>
              <a:t/>
            </a:r>
            <a:br>
              <a:rPr lang="ru-RU" dirty="0" smtClean="0">
                <a:effectLst/>
              </a:rPr>
            </a:br>
            <a:r>
              <a:rPr lang="ru-RU" dirty="0" smtClean="0">
                <a:effectLst/>
              </a:rPr>
              <a:t/>
            </a:r>
            <a:br>
              <a:rPr lang="ru-RU" dirty="0" smtClean="0">
                <a:effectLst/>
              </a:rPr>
            </a:br>
            <a:endParaRPr lang="ru-RU" dirty="0"/>
          </a:p>
        </p:txBody>
      </p:sp>
      <p:sp>
        <p:nvSpPr>
          <p:cNvPr id="4" name="Верхний колонтитул 3"/>
          <p:cNvSpPr>
            <a:spLocks noGrp="1"/>
          </p:cNvSpPr>
          <p:nvPr>
            <p:ph type="hdr" sz="quarter" idx="10"/>
          </p:nvPr>
        </p:nvSpPr>
        <p:spPr/>
        <p:txBody>
          <a:bodyPr/>
          <a:lstStyle/>
          <a:p>
            <a:endParaRPr lang="ru-RU"/>
          </a:p>
        </p:txBody>
      </p:sp>
    </p:spTree>
    <p:extLst>
      <p:ext uri="{BB962C8B-B14F-4D97-AF65-F5344CB8AC3E}">
        <p14:creationId xmlns:p14="http://schemas.microsoft.com/office/powerpoint/2010/main" val="25830597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effectLst/>
              </a:rPr>
              <a:t>Представьте </a:t>
            </a:r>
            <a:r>
              <a:rPr lang="ru-RU" dirty="0" smtClean="0">
                <a:effectLst/>
              </a:rPr>
              <a:t>себе, к примеру, такую ситуацию: вы приезжаете в аэропорт, сканируете штрих-код, и в любом удобном мессенджере появляется бот аэропорта. Он поприветствует и спросит, куда вы летите, подскажет номер рейса и направит к нужному выходу. Этому же боту можно будет пожаловаться, что в туалете аэропорта грязно, и он пришлет сотрудников убираться.</a:t>
            </a:r>
            <a:br>
              <a:rPr lang="ru-RU" dirty="0" smtClean="0">
                <a:effectLst/>
              </a:rPr>
            </a:br>
            <a:r>
              <a:rPr lang="ru-RU" dirty="0" smtClean="0">
                <a:effectLst/>
              </a:rPr>
              <a:t/>
            </a:r>
            <a:br>
              <a:rPr lang="ru-RU" dirty="0" smtClean="0">
                <a:effectLst/>
              </a:rPr>
            </a:br>
            <a:endParaRPr lang="ru-RU" dirty="0"/>
          </a:p>
        </p:txBody>
      </p:sp>
      <p:sp>
        <p:nvSpPr>
          <p:cNvPr id="4" name="Верхний колонтитул 3"/>
          <p:cNvSpPr>
            <a:spLocks noGrp="1"/>
          </p:cNvSpPr>
          <p:nvPr>
            <p:ph type="hdr" sz="quarter" idx="10"/>
          </p:nvPr>
        </p:nvSpPr>
        <p:spPr/>
        <p:txBody>
          <a:bodyPr/>
          <a:lstStyle/>
          <a:p>
            <a:endParaRPr lang="ru-RU"/>
          </a:p>
        </p:txBody>
      </p:sp>
    </p:spTree>
    <p:extLst>
      <p:ext uri="{BB962C8B-B14F-4D97-AF65-F5344CB8AC3E}">
        <p14:creationId xmlns:p14="http://schemas.microsoft.com/office/powerpoint/2010/main" val="42402254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l">
              <a:spcBef>
                <a:spcPts val="679"/>
              </a:spcBef>
              <a:spcAft>
                <a:spcPts val="679"/>
              </a:spcAft>
              <a:buClr>
                <a:srgbClr val="33CCFF"/>
              </a:buClr>
            </a:pPr>
            <a:r>
              <a:rPr lang="ru-RU" sz="1200" dirty="0" smtClean="0">
                <a:latin typeface="Calibri" charset="0"/>
                <a:ea typeface="Calibri" charset="0"/>
                <a:cs typeface="Calibri" charset="0"/>
              </a:rPr>
              <a:t>Современный мир требует от нас непрерывных изменений</a:t>
            </a:r>
          </a:p>
          <a:p>
            <a:pPr algn="l">
              <a:spcBef>
                <a:spcPts val="679"/>
              </a:spcBef>
              <a:spcAft>
                <a:spcPts val="679"/>
              </a:spcAft>
              <a:buClr>
                <a:srgbClr val="33CCFF"/>
              </a:buClr>
            </a:pPr>
            <a:endParaRPr lang="ru-RU" sz="1200" dirty="0" smtClean="0">
              <a:latin typeface="Calibri" charset="0"/>
              <a:ea typeface="Calibri" charset="0"/>
              <a:cs typeface="Calibri" charset="0"/>
            </a:endParaRPr>
          </a:p>
          <a:p>
            <a:pPr algn="l">
              <a:spcBef>
                <a:spcPts val="679"/>
              </a:spcBef>
              <a:spcAft>
                <a:spcPts val="679"/>
              </a:spcAft>
              <a:buClr>
                <a:srgbClr val="33CCFF"/>
              </a:buClr>
            </a:pPr>
            <a:r>
              <a:rPr lang="ru-RU" sz="1200" dirty="0" smtClean="0">
                <a:latin typeface="Calibri" charset="0"/>
                <a:ea typeface="Calibri" charset="0"/>
                <a:cs typeface="Calibri" charset="0"/>
              </a:rPr>
              <a:t>Меняться нужно быстро</a:t>
            </a:r>
          </a:p>
          <a:p>
            <a:pPr algn="l">
              <a:spcBef>
                <a:spcPts val="679"/>
              </a:spcBef>
              <a:spcAft>
                <a:spcPts val="679"/>
              </a:spcAft>
              <a:buClr>
                <a:srgbClr val="33CCFF"/>
              </a:buClr>
            </a:pPr>
            <a:r>
              <a:rPr lang="ru-RU" sz="1200" dirty="0" smtClean="0">
                <a:latin typeface="Calibri" charset="0"/>
                <a:ea typeface="Calibri" charset="0"/>
                <a:cs typeface="Calibri" charset="0"/>
              </a:rPr>
              <a:t> </a:t>
            </a:r>
          </a:p>
          <a:p>
            <a:pPr algn="l">
              <a:spcBef>
                <a:spcPts val="679"/>
              </a:spcBef>
              <a:spcAft>
                <a:spcPts val="679"/>
              </a:spcAft>
              <a:buClr>
                <a:srgbClr val="33CCFF"/>
              </a:buClr>
            </a:pPr>
            <a:r>
              <a:rPr lang="ru-RU" sz="1200" dirty="0" smtClean="0">
                <a:latin typeface="Calibri" charset="0"/>
                <a:ea typeface="Calibri" charset="0"/>
                <a:cs typeface="Calibri" charset="0"/>
              </a:rPr>
              <a:t>Независимо от кризиса</a:t>
            </a:r>
          </a:p>
          <a:p>
            <a:pPr algn="l">
              <a:spcBef>
                <a:spcPts val="679"/>
              </a:spcBef>
              <a:spcAft>
                <a:spcPts val="679"/>
              </a:spcAft>
              <a:buClr>
                <a:srgbClr val="33CCFF"/>
              </a:buClr>
            </a:pPr>
            <a:endParaRPr lang="ru-RU" sz="1200" dirty="0" smtClean="0">
              <a:latin typeface="Calibri" charset="0"/>
              <a:ea typeface="Calibri" charset="0"/>
              <a:cs typeface="Calibri" charset="0"/>
            </a:endParaRPr>
          </a:p>
          <a:p>
            <a:pPr algn="l">
              <a:spcBef>
                <a:spcPts val="679"/>
              </a:spcBef>
              <a:spcAft>
                <a:spcPts val="679"/>
              </a:spcAft>
              <a:buClr>
                <a:srgbClr val="33CCFF"/>
              </a:buClr>
            </a:pPr>
            <a:r>
              <a:rPr lang="ru-RU" sz="1200" dirty="0" smtClean="0">
                <a:latin typeface="Calibri" charset="0"/>
                <a:ea typeface="Calibri" charset="0"/>
                <a:cs typeface="Calibri" charset="0"/>
              </a:rPr>
              <a:t>Независимо от конкуренции </a:t>
            </a:r>
          </a:p>
          <a:p>
            <a:endParaRPr lang="ru-RU" dirty="0"/>
          </a:p>
        </p:txBody>
      </p:sp>
      <p:sp>
        <p:nvSpPr>
          <p:cNvPr id="4" name="Верхний колонтитул 3"/>
          <p:cNvSpPr>
            <a:spLocks noGrp="1"/>
          </p:cNvSpPr>
          <p:nvPr>
            <p:ph type="hdr" sz="quarter" idx="10"/>
          </p:nvPr>
        </p:nvSpPr>
        <p:spPr/>
        <p:txBody>
          <a:bodyPr/>
          <a:lstStyle/>
          <a:p>
            <a:endParaRPr lang="ru-RU"/>
          </a:p>
        </p:txBody>
      </p:sp>
    </p:spTree>
    <p:extLst>
      <p:ext uri="{BB962C8B-B14F-4D97-AF65-F5344CB8AC3E}">
        <p14:creationId xmlns:p14="http://schemas.microsoft.com/office/powerpoint/2010/main" val="3197644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aseline="0" dirty="0" smtClean="0"/>
          </a:p>
          <a:p>
            <a:r>
              <a:rPr lang="ru-RU" baseline="0" dirty="0" smtClean="0"/>
              <a:t>Возьмем например такой фактор, как присутствие компании в сетях интернет и наличие сайта компании или интернет – магазина.</a:t>
            </a:r>
          </a:p>
          <a:p>
            <a:r>
              <a:rPr lang="ru-RU" baseline="0" dirty="0" smtClean="0"/>
              <a:t>Сейчас для нас это норма, текущие потребители (наши непосредственные клиенты), да и мы с вами  ищем потенциальных поставщиков, клиентов через интернет.</a:t>
            </a:r>
          </a:p>
          <a:p>
            <a:r>
              <a:rPr lang="ru-RU" baseline="0" dirty="0" smtClean="0"/>
              <a:t>Дети уже лет с 5 пользуется голосовым приложением «</a:t>
            </a:r>
            <a:r>
              <a:rPr lang="ru-RU" baseline="0" dirty="0" err="1" smtClean="0"/>
              <a:t>Окей</a:t>
            </a:r>
            <a:r>
              <a:rPr lang="ru-RU" baseline="0" dirty="0" smtClean="0"/>
              <a:t>, </a:t>
            </a:r>
            <a:r>
              <a:rPr lang="ru-RU" baseline="0" dirty="0" err="1" smtClean="0"/>
              <a:t>гугл</a:t>
            </a:r>
            <a:r>
              <a:rPr lang="ru-RU" baseline="0" dirty="0" smtClean="0"/>
              <a:t>!» , еще не имея писать и читать – они находят нужные им мультфильмы.</a:t>
            </a:r>
          </a:p>
          <a:p>
            <a:endParaRPr lang="ru-RU" baseline="0" dirty="0" smtClean="0"/>
          </a:p>
          <a:p>
            <a:r>
              <a:rPr lang="ru-RU" baseline="0" dirty="0" smtClean="0"/>
              <a:t>Поэтому, сегодня мы с вами будем говорить о мобильной трансформации ваших процессов.</a:t>
            </a:r>
            <a:endParaRPr lang="ru-RU" dirty="0"/>
          </a:p>
        </p:txBody>
      </p:sp>
      <p:sp>
        <p:nvSpPr>
          <p:cNvPr id="4" name="Верхний колонтитул 3"/>
          <p:cNvSpPr>
            <a:spLocks noGrp="1"/>
          </p:cNvSpPr>
          <p:nvPr>
            <p:ph type="hdr" sz="quarter" idx="10"/>
          </p:nvPr>
        </p:nvSpPr>
        <p:spPr/>
        <p:txBody>
          <a:bodyPr/>
          <a:lstStyle/>
          <a:p>
            <a:endParaRPr lang="ru-RU"/>
          </a:p>
        </p:txBody>
      </p:sp>
    </p:spTree>
    <p:extLst>
      <p:ext uri="{BB962C8B-B14F-4D97-AF65-F5344CB8AC3E}">
        <p14:creationId xmlns:p14="http://schemas.microsoft.com/office/powerpoint/2010/main" val="2865111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Не секрет, что первым в бизнесе будет тот, кто использует более современные,</a:t>
            </a:r>
            <a:r>
              <a:rPr lang="ru-RU" baseline="0" dirty="0" smtClean="0"/>
              <a:t> мобильные, оперативные технологии – которые ускоряют процесс передачи (коммуникаций) не только между клиентами и вами, но ускорение работы между сотрудниками.</a:t>
            </a:r>
            <a:endParaRPr lang="ru-RU" dirty="0"/>
          </a:p>
        </p:txBody>
      </p:sp>
      <p:sp>
        <p:nvSpPr>
          <p:cNvPr id="4" name="Верхний колонтитул 3"/>
          <p:cNvSpPr>
            <a:spLocks noGrp="1"/>
          </p:cNvSpPr>
          <p:nvPr>
            <p:ph type="hdr" sz="quarter" idx="10"/>
          </p:nvPr>
        </p:nvSpPr>
        <p:spPr/>
        <p:txBody>
          <a:bodyPr/>
          <a:lstStyle/>
          <a:p>
            <a:endParaRPr lang="ru-RU"/>
          </a:p>
        </p:txBody>
      </p:sp>
    </p:spTree>
    <p:extLst>
      <p:ext uri="{BB962C8B-B14F-4D97-AF65-F5344CB8AC3E}">
        <p14:creationId xmlns:p14="http://schemas.microsoft.com/office/powerpoint/2010/main" val="3027046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Конечно</a:t>
            </a:r>
            <a:r>
              <a:rPr lang="ru-RU" baseline="0" dirty="0" smtClean="0"/>
              <a:t> же все зависит от инструментов, которые позволяют бизнесу работать.</a:t>
            </a:r>
          </a:p>
          <a:p>
            <a:r>
              <a:rPr lang="ru-RU" baseline="0" dirty="0" smtClean="0"/>
              <a:t>Расширяют возможности сотрудников и руководителя, устраняют временные и пространственные рамки, ускоряют прохождение бизнес процессов.</a:t>
            </a:r>
          </a:p>
          <a:p>
            <a:r>
              <a:rPr lang="ru-RU" baseline="0" dirty="0" smtClean="0"/>
              <a:t>Что вы скажите о мобильных сотрудниках? </a:t>
            </a:r>
            <a:endParaRPr lang="ru-RU" dirty="0"/>
          </a:p>
        </p:txBody>
      </p:sp>
      <p:sp>
        <p:nvSpPr>
          <p:cNvPr id="4" name="Верхний колонтитул 3"/>
          <p:cNvSpPr>
            <a:spLocks noGrp="1"/>
          </p:cNvSpPr>
          <p:nvPr>
            <p:ph type="hdr" sz="quarter" idx="10"/>
          </p:nvPr>
        </p:nvSpPr>
        <p:spPr/>
        <p:txBody>
          <a:bodyPr/>
          <a:lstStyle/>
          <a:p>
            <a:endParaRPr lang="ru-RU"/>
          </a:p>
        </p:txBody>
      </p:sp>
    </p:spTree>
    <p:extLst>
      <p:ext uri="{BB962C8B-B14F-4D97-AF65-F5344CB8AC3E}">
        <p14:creationId xmlns:p14="http://schemas.microsoft.com/office/powerpoint/2010/main" val="1154389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Мобильный персонал – это сотрудники, которые способны оперативно перемещаться между подразделениями и проектами, развивать и поддерживать бизнес компании в любом регионе, обеспечивать соблюдение необходимых стандартов качества и продвижение корпоративной культуры. Политика в области мобильного персонала позволяет найти оптимальную структуру найма, выработать единый подход к формированию компенсационных пакетов сотрудников, добиться снижения затрат, связанных с переводом персонала в между филиалами или за рубеж, а также соблюдения требований законодательства, в том числе налогового.</a:t>
            </a:r>
          </a:p>
          <a:p>
            <a:endParaRPr lang="ru-RU" dirty="0" smtClean="0"/>
          </a:p>
        </p:txBody>
      </p:sp>
      <p:sp>
        <p:nvSpPr>
          <p:cNvPr id="4" name="Верхний колонтитул 3"/>
          <p:cNvSpPr>
            <a:spLocks noGrp="1"/>
          </p:cNvSpPr>
          <p:nvPr>
            <p:ph type="hdr" sz="quarter" idx="10"/>
          </p:nvPr>
        </p:nvSpPr>
        <p:spPr/>
        <p:txBody>
          <a:bodyPr/>
          <a:lstStyle/>
          <a:p>
            <a:endParaRPr lang="ru-RU"/>
          </a:p>
        </p:txBody>
      </p:sp>
    </p:spTree>
    <p:extLst>
      <p:ext uri="{BB962C8B-B14F-4D97-AF65-F5344CB8AC3E}">
        <p14:creationId xmlns:p14="http://schemas.microsoft.com/office/powerpoint/2010/main" val="2456455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Что же такое мобильный сотрудник – это сотрудник компании, который работает постоянно «в полях»,  который получает оперативно задачи для выполнение работ, который через имеющиеся системы</a:t>
            </a:r>
            <a:r>
              <a:rPr lang="ru-RU" baseline="0" dirty="0" smtClean="0"/>
              <a:t> коммуникаций (смартфон, планшет) отмечает этапы прохождения бизнес-процесса, происходит запись всех звонков данного сотрудника, все документы хранятся в едином корпоративном портале.</a:t>
            </a:r>
          </a:p>
          <a:p>
            <a:endParaRPr lang="ru-RU" baseline="0" dirty="0" smtClean="0"/>
          </a:p>
          <a:p>
            <a:r>
              <a:rPr lang="ru-RU" baseline="0" dirty="0" smtClean="0"/>
              <a:t>Первыми кто внедрили подобные компании, это предприятия с развитой структурой по России и за рубежом. Эффект от внедрения мобильного персонала оценен этими компаниями очень высоко и набирает все больший и больший оборот. Далее конечно же подключились ИТ компании, строительные (с целью управления субподрядчиками), и оптовые компании (с целью оперативности отработки запросов покупателей).</a:t>
            </a:r>
            <a:endParaRPr lang="ru-RU" dirty="0"/>
          </a:p>
        </p:txBody>
      </p:sp>
      <p:sp>
        <p:nvSpPr>
          <p:cNvPr id="4" name="Верхний колонтитул 3"/>
          <p:cNvSpPr>
            <a:spLocks noGrp="1"/>
          </p:cNvSpPr>
          <p:nvPr>
            <p:ph type="hdr" sz="quarter" idx="10"/>
          </p:nvPr>
        </p:nvSpPr>
        <p:spPr/>
        <p:txBody>
          <a:bodyPr/>
          <a:lstStyle/>
          <a:p>
            <a:endParaRPr lang="ru-RU"/>
          </a:p>
        </p:txBody>
      </p:sp>
    </p:spTree>
    <p:extLst>
      <p:ext uri="{BB962C8B-B14F-4D97-AF65-F5344CB8AC3E}">
        <p14:creationId xmlns:p14="http://schemas.microsoft.com/office/powerpoint/2010/main" val="7378864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Особенно в период кризиса</a:t>
            </a:r>
            <a:r>
              <a:rPr lang="ru-RU" baseline="0" dirty="0" smtClean="0"/>
              <a:t> очень важна продуктивность каждой компании. Убрать «муду» из работы сотрудника.</a:t>
            </a:r>
          </a:p>
          <a:p>
            <a:endParaRPr lang="ru-RU" baseline="0" dirty="0" smtClean="0"/>
          </a:p>
          <a:p>
            <a:r>
              <a:rPr lang="ru-RU" i="1" dirty="0" smtClean="0">
                <a:effectLst/>
              </a:rPr>
              <a:t>Муда.</a:t>
            </a:r>
            <a:r>
              <a:rPr lang="ru-RU" dirty="0" smtClean="0">
                <a:effectLst/>
              </a:rPr>
              <a:t> Это одно из японских слов, которое вам просто необходимо знать. Оно звучит несколько странно, не так ли? Но так оно и должно звучать, ибо </a:t>
            </a:r>
            <a:r>
              <a:rPr lang="ru-RU" i="1" dirty="0" smtClean="0">
                <a:effectLst/>
              </a:rPr>
              <a:t>муда </a:t>
            </a:r>
            <a:r>
              <a:rPr lang="ru-RU" dirty="0" smtClean="0">
                <a:effectLst/>
              </a:rPr>
              <a:t>означает потери, отходы, то есть любую деятельность, которая потребляет ресурсы, но не создает </a:t>
            </a:r>
            <a:r>
              <a:rPr lang="ru-RU" i="1" dirty="0" smtClean="0">
                <a:effectLst/>
              </a:rPr>
              <a:t>ценности</a:t>
            </a:r>
            <a:r>
              <a:rPr lang="ru-RU" dirty="0" smtClean="0">
                <a:effectLst/>
              </a:rPr>
              <a:t>. Это ошибки, которые надо исправлять. Это производство изделий, которые никому не нужны (в результате чего готовая продукция горами скапливается на складах). Это выполнение действий, без которых вполне можно обойтись. Это перемещение людей и грузов из одного места в другое безо всякой цели.  </a:t>
            </a:r>
          </a:p>
          <a:p>
            <a:r>
              <a:rPr lang="ru-RU" baseline="0" dirty="0" smtClean="0"/>
              <a:t>Т.е. необходимо избавляться от бесполезных рутинных операций, потерь времени на согласование документов, как можно эффективнее и быстрее осуществлять данный бизнес процесс.</a:t>
            </a:r>
          </a:p>
          <a:p>
            <a:r>
              <a:rPr lang="ru-RU" baseline="0" dirty="0" smtClean="0"/>
              <a:t>Знаете ли вы что в компании, где численность сотрудников  5000 человек согласование служебной записки происходит в течение недели. Это статистика компании </a:t>
            </a:r>
            <a:r>
              <a:rPr lang="ru-RU" baseline="0" dirty="0" err="1" smtClean="0"/>
              <a:t>Битрикс</a:t>
            </a:r>
            <a:r>
              <a:rPr lang="ru-RU" baseline="0" dirty="0" smtClean="0"/>
              <a:t> при внедрении корпоративного портала.</a:t>
            </a:r>
          </a:p>
          <a:p>
            <a:endParaRPr lang="ru-RU" dirty="0"/>
          </a:p>
        </p:txBody>
      </p:sp>
      <p:sp>
        <p:nvSpPr>
          <p:cNvPr id="4" name="Верхний колонтитул 3"/>
          <p:cNvSpPr>
            <a:spLocks noGrp="1"/>
          </p:cNvSpPr>
          <p:nvPr>
            <p:ph type="hdr" sz="quarter" idx="10"/>
          </p:nvPr>
        </p:nvSpPr>
        <p:spPr/>
        <p:txBody>
          <a:bodyPr/>
          <a:lstStyle/>
          <a:p>
            <a:endParaRPr lang="ru-RU"/>
          </a:p>
        </p:txBody>
      </p:sp>
    </p:spTree>
    <p:extLst>
      <p:ext uri="{BB962C8B-B14F-4D97-AF65-F5344CB8AC3E}">
        <p14:creationId xmlns:p14="http://schemas.microsoft.com/office/powerpoint/2010/main" val="22287042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baseline="0" dirty="0" smtClean="0"/>
              <a:t>Априори ставиться </a:t>
            </a:r>
            <a:r>
              <a:rPr lang="ru-RU" baseline="0" dirty="0" err="1" smtClean="0"/>
              <a:t>сверхмобильность</a:t>
            </a:r>
            <a:r>
              <a:rPr lang="ru-RU" baseline="0" dirty="0" smtClean="0"/>
              <a:t> сотрудников. </a:t>
            </a:r>
            <a:r>
              <a:rPr lang="ru-RU" sz="1200" dirty="0" smtClean="0">
                <a:solidFill>
                  <a:srgbClr val="000000"/>
                </a:solidFill>
              </a:rPr>
              <a:t>К 2018 году количество смартфонов возрастет до 2,4 млрд — их станет в 6 раз больше, чем персональных компьютеров</a:t>
            </a:r>
            <a:endParaRPr lang="ru-RU" sz="1200" dirty="0" smtClean="0"/>
          </a:p>
          <a:p>
            <a:endParaRPr lang="ru-RU" baseline="0" dirty="0" smtClean="0"/>
          </a:p>
          <a:p>
            <a:endParaRPr lang="ru-RU" dirty="0"/>
          </a:p>
        </p:txBody>
      </p:sp>
      <p:sp>
        <p:nvSpPr>
          <p:cNvPr id="4" name="Верхний колонтитул 3"/>
          <p:cNvSpPr>
            <a:spLocks noGrp="1"/>
          </p:cNvSpPr>
          <p:nvPr>
            <p:ph type="hdr" sz="quarter" idx="10"/>
          </p:nvPr>
        </p:nvSpPr>
        <p:spPr/>
        <p:txBody>
          <a:bodyPr/>
          <a:lstStyle/>
          <a:p>
            <a:endParaRPr lang="ru-RU"/>
          </a:p>
        </p:txBody>
      </p:sp>
    </p:spTree>
    <p:extLst>
      <p:ext uri="{BB962C8B-B14F-4D97-AF65-F5344CB8AC3E}">
        <p14:creationId xmlns:p14="http://schemas.microsoft.com/office/powerpoint/2010/main" val="3270799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34"/>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2628D42-B50C-4519-ADCF-28839E69E7B2}"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2628D42-B50C-4519-ADCF-28839E69E7B2}"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0"/>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40"/>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2628D42-B50C-4519-ADCF-28839E69E7B2}"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Пустой">
    <p:spTree>
      <p:nvGrpSpPr>
        <p:cNvPr id="1" name=""/>
        <p:cNvGrpSpPr/>
        <p:nvPr/>
      </p:nvGrpSpPr>
      <p:grpSpPr>
        <a:xfrm>
          <a:off x="0" y="0"/>
          <a:ext cx="0" cy="0"/>
          <a:chOff x="0" y="0"/>
          <a:chExt cx="0" cy="0"/>
        </a:xfrm>
      </p:grpSpPr>
      <p:sp>
        <p:nvSpPr>
          <p:cNvPr id="110" name="Shape 110"/>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36926361"/>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34"/>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5"/>
          <p:cNvSpPr>
            <a:spLocks noGrp="1" noChangeArrowheads="1"/>
          </p:cNvSpPr>
          <p:nvPr>
            <p:ph type="sldNum" sz="quarter" idx="10"/>
          </p:nvPr>
        </p:nvSpPr>
        <p:spPr>
          <a:ln/>
        </p:spPr>
        <p:txBody>
          <a:bodyPr/>
          <a:lstStyle>
            <a:lvl1pPr>
              <a:defRPr/>
            </a:lvl1pPr>
          </a:lstStyle>
          <a:p>
            <a:pPr>
              <a:defRPr/>
            </a:pPr>
            <a:fld id="{006E2D6C-C2E8-4CE6-88D6-D7CFD66C5AA3}" type="slidenum">
              <a:rPr lang="ru-RU"/>
              <a:pPr>
                <a:defRPr/>
              </a:pPr>
              <a:t>‹#›</a:t>
            </a:fld>
            <a:endParaRPr lang="ru-RU"/>
          </a:p>
        </p:txBody>
      </p:sp>
    </p:spTree>
    <p:extLst>
      <p:ext uri="{BB962C8B-B14F-4D97-AF65-F5344CB8AC3E}">
        <p14:creationId xmlns:p14="http://schemas.microsoft.com/office/powerpoint/2010/main" val="833759020"/>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lvl4pPr>
              <a:defRPr>
                <a:latin typeface="Calibri"/>
              </a:defRPr>
            </a:lvl4pPr>
            <a:lvl5pPr>
              <a:defRPr>
                <a:latin typeface="Calibri"/>
              </a:defRPr>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Rectangle 5"/>
          <p:cNvSpPr>
            <a:spLocks noGrp="1" noChangeArrowheads="1"/>
          </p:cNvSpPr>
          <p:nvPr>
            <p:ph type="sldNum" sz="quarter" idx="10"/>
          </p:nvPr>
        </p:nvSpPr>
        <p:spPr>
          <a:ln/>
        </p:spPr>
        <p:txBody>
          <a:bodyPr/>
          <a:lstStyle>
            <a:lvl1pPr>
              <a:defRPr/>
            </a:lvl1pPr>
          </a:lstStyle>
          <a:p>
            <a:pPr>
              <a:defRPr/>
            </a:pPr>
            <a:fld id="{10920EE9-EF70-4606-AB25-958206C34547}" type="slidenum">
              <a:rPr lang="ru-RU"/>
              <a:pPr>
                <a:defRPr/>
              </a:pPr>
              <a:t>‹#›</a:t>
            </a:fld>
            <a:endParaRPr lang="ru-RU"/>
          </a:p>
        </p:txBody>
      </p:sp>
    </p:spTree>
    <p:extLst>
      <p:ext uri="{BB962C8B-B14F-4D97-AF65-F5344CB8AC3E}">
        <p14:creationId xmlns:p14="http://schemas.microsoft.com/office/powerpoint/2010/main" val="4135953655"/>
      </p:ext>
    </p:extLst>
  </p:cSld>
  <p:clrMapOvr>
    <a:masterClrMapping/>
  </p:clrMapOv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1"/>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5"/>
          <p:cNvSpPr>
            <a:spLocks noGrp="1" noChangeArrowheads="1"/>
          </p:cNvSpPr>
          <p:nvPr>
            <p:ph type="sldNum" sz="quarter" idx="10"/>
          </p:nvPr>
        </p:nvSpPr>
        <p:spPr>
          <a:ln/>
        </p:spPr>
        <p:txBody>
          <a:bodyPr/>
          <a:lstStyle>
            <a:lvl1pPr>
              <a:defRPr/>
            </a:lvl1pPr>
          </a:lstStyle>
          <a:p>
            <a:pPr>
              <a:defRPr/>
            </a:pPr>
            <a:fld id="{38648891-E7CB-41AE-A081-4CB6AA8D2F89}" type="slidenum">
              <a:rPr lang="ru-RU"/>
              <a:pPr>
                <a:defRPr/>
              </a:pPr>
              <a:t>‹#›</a:t>
            </a:fld>
            <a:endParaRPr lang="ru-RU"/>
          </a:p>
        </p:txBody>
      </p:sp>
    </p:spTree>
    <p:extLst>
      <p:ext uri="{BB962C8B-B14F-4D97-AF65-F5344CB8AC3E}">
        <p14:creationId xmlns:p14="http://schemas.microsoft.com/office/powerpoint/2010/main" val="70595730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115896" y="903291"/>
            <a:ext cx="4383087" cy="5448300"/>
          </a:xfrm>
        </p:spPr>
        <p:txBody>
          <a:bodyPr/>
          <a:lstStyle>
            <a:lvl1pPr>
              <a:defRPr sz="2800"/>
            </a:lvl1pPr>
            <a:lvl2pPr>
              <a:defRPr sz="2400"/>
            </a:lvl2pPr>
            <a:lvl3pPr>
              <a:defRPr sz="2000"/>
            </a:lvl3pPr>
            <a:lvl4pPr>
              <a:defRPr sz="1800">
                <a:latin typeface="Calibri"/>
              </a:defRPr>
            </a:lvl4pPr>
            <a:lvl5pPr>
              <a:defRPr sz="1800">
                <a:latin typeface="Calibri"/>
              </a:defRPr>
            </a:lvl5pPr>
            <a:lvl6pPr>
              <a:defRPr sz="1800"/>
            </a:lvl6pPr>
            <a:lvl7pPr>
              <a:defRPr sz="1800"/>
            </a:lvl7pPr>
            <a:lvl8pPr>
              <a:defRPr sz="1800"/>
            </a:lvl8pPr>
            <a:lvl9pPr>
              <a:defRPr sz="18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Содержимое 3"/>
          <p:cNvSpPr>
            <a:spLocks noGrp="1"/>
          </p:cNvSpPr>
          <p:nvPr>
            <p:ph sz="half" idx="2"/>
          </p:nvPr>
        </p:nvSpPr>
        <p:spPr>
          <a:xfrm>
            <a:off x="4651375" y="903291"/>
            <a:ext cx="4384675" cy="5448300"/>
          </a:xfrm>
        </p:spPr>
        <p:txBody>
          <a:bodyPr/>
          <a:lstStyle>
            <a:lvl1pPr>
              <a:defRPr sz="2800"/>
            </a:lvl1pPr>
            <a:lvl2pPr>
              <a:defRPr sz="2400"/>
            </a:lvl2pPr>
            <a:lvl3pPr>
              <a:defRPr sz="2000"/>
            </a:lvl3pPr>
            <a:lvl4pPr>
              <a:defRPr sz="1800">
                <a:latin typeface="Calibri"/>
              </a:defRPr>
            </a:lvl4pPr>
            <a:lvl5pPr>
              <a:defRPr sz="1800">
                <a:latin typeface="Calibri"/>
              </a:defRPr>
            </a:lvl5pPr>
            <a:lvl6pPr>
              <a:defRPr sz="1800"/>
            </a:lvl6pPr>
            <a:lvl7pPr>
              <a:defRPr sz="1800"/>
            </a:lvl7pPr>
            <a:lvl8pPr>
              <a:defRPr sz="1800"/>
            </a:lvl8pPr>
            <a:lvl9pPr>
              <a:defRPr sz="18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5" name="Rectangle 5"/>
          <p:cNvSpPr>
            <a:spLocks noGrp="1" noChangeArrowheads="1"/>
          </p:cNvSpPr>
          <p:nvPr>
            <p:ph type="sldNum" sz="quarter" idx="10"/>
          </p:nvPr>
        </p:nvSpPr>
        <p:spPr>
          <a:ln/>
        </p:spPr>
        <p:txBody>
          <a:bodyPr/>
          <a:lstStyle>
            <a:lvl1pPr>
              <a:defRPr/>
            </a:lvl1pPr>
          </a:lstStyle>
          <a:p>
            <a:pPr>
              <a:defRPr/>
            </a:pPr>
            <a:fld id="{0E153AD5-3CF8-441D-8D68-00C30D7A039C}" type="slidenum">
              <a:rPr lang="ru-RU"/>
              <a:pPr>
                <a:defRPr/>
              </a:pPr>
              <a:t>‹#›</a:t>
            </a:fld>
            <a:endParaRPr lang="ru-RU"/>
          </a:p>
        </p:txBody>
      </p:sp>
    </p:spTree>
    <p:extLst>
      <p:ext uri="{BB962C8B-B14F-4D97-AF65-F5344CB8AC3E}">
        <p14:creationId xmlns:p14="http://schemas.microsoft.com/office/powerpoint/2010/main" val="3241892575"/>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9"/>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atin typeface="Calibri"/>
              </a:defRPr>
            </a:lvl4pPr>
            <a:lvl5pPr>
              <a:defRPr sz="1600">
                <a:latin typeface="Calibri"/>
              </a:defRPr>
            </a:lvl5pPr>
            <a:lvl6pPr>
              <a:defRPr sz="1600"/>
            </a:lvl6pPr>
            <a:lvl7pPr>
              <a:defRPr sz="1600"/>
            </a:lvl7pPr>
            <a:lvl8pPr>
              <a:defRPr sz="1600"/>
            </a:lvl8pPr>
            <a:lvl9pPr>
              <a:defRPr sz="16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5" name="Текст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atin typeface="Calibri"/>
              </a:defRPr>
            </a:lvl4pPr>
            <a:lvl5pPr>
              <a:defRPr sz="1600">
                <a:latin typeface="Calibri"/>
              </a:defRPr>
            </a:lvl5pPr>
            <a:lvl6pPr>
              <a:defRPr sz="1600"/>
            </a:lvl6pPr>
            <a:lvl7pPr>
              <a:defRPr sz="1600"/>
            </a:lvl7pPr>
            <a:lvl8pPr>
              <a:defRPr sz="1600"/>
            </a:lvl8pPr>
            <a:lvl9pPr>
              <a:defRPr sz="16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7" name="Rectangle 5"/>
          <p:cNvSpPr>
            <a:spLocks noGrp="1" noChangeArrowheads="1"/>
          </p:cNvSpPr>
          <p:nvPr>
            <p:ph type="sldNum" sz="quarter" idx="10"/>
          </p:nvPr>
        </p:nvSpPr>
        <p:spPr>
          <a:ln/>
        </p:spPr>
        <p:txBody>
          <a:bodyPr/>
          <a:lstStyle>
            <a:lvl1pPr>
              <a:defRPr/>
            </a:lvl1pPr>
          </a:lstStyle>
          <a:p>
            <a:pPr>
              <a:defRPr/>
            </a:pPr>
            <a:fld id="{C4B67B08-672E-4001-84DF-044CDD700FB9}" type="slidenum">
              <a:rPr lang="ru-RU"/>
              <a:pPr>
                <a:defRPr/>
              </a:pPr>
              <a:t>‹#›</a:t>
            </a:fld>
            <a:endParaRPr lang="ru-RU"/>
          </a:p>
        </p:txBody>
      </p:sp>
    </p:spTree>
    <p:extLst>
      <p:ext uri="{BB962C8B-B14F-4D97-AF65-F5344CB8AC3E}">
        <p14:creationId xmlns:p14="http://schemas.microsoft.com/office/powerpoint/2010/main" val="3907093763"/>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5"/>
          <p:cNvSpPr>
            <a:spLocks noGrp="1" noChangeArrowheads="1"/>
          </p:cNvSpPr>
          <p:nvPr>
            <p:ph type="sldNum" sz="quarter" idx="10"/>
          </p:nvPr>
        </p:nvSpPr>
        <p:spPr>
          <a:ln/>
        </p:spPr>
        <p:txBody>
          <a:bodyPr/>
          <a:lstStyle>
            <a:lvl1pPr>
              <a:defRPr/>
            </a:lvl1pPr>
          </a:lstStyle>
          <a:p>
            <a:pPr>
              <a:defRPr/>
            </a:pPr>
            <a:fld id="{07F3FB3E-13AE-48BD-98EE-D2E26B5EF3ED}" type="slidenum">
              <a:rPr lang="ru-RU"/>
              <a:pPr>
                <a:defRPr/>
              </a:pPr>
              <a:t>‹#›</a:t>
            </a:fld>
            <a:endParaRPr lang="ru-RU"/>
          </a:p>
        </p:txBody>
      </p:sp>
    </p:spTree>
    <p:extLst>
      <p:ext uri="{BB962C8B-B14F-4D97-AF65-F5344CB8AC3E}">
        <p14:creationId xmlns:p14="http://schemas.microsoft.com/office/powerpoint/2010/main" val="405879978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7BB335E6-C6DD-4F84-94E7-35DBB51B23FD}" type="slidenum">
              <a:rPr lang="ru-RU"/>
              <a:pPr>
                <a:defRPr/>
              </a:pPr>
              <a:t>‹#›</a:t>
            </a:fld>
            <a:endParaRPr lang="ru-RU"/>
          </a:p>
        </p:txBody>
      </p:sp>
    </p:spTree>
    <p:extLst>
      <p:ext uri="{BB962C8B-B14F-4D97-AF65-F5344CB8AC3E}">
        <p14:creationId xmlns:p14="http://schemas.microsoft.com/office/powerpoint/2010/main" val="2226282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457200" y="116633"/>
            <a:ext cx="8229600" cy="706091"/>
          </a:xfrm>
        </p:spPr>
        <p:txBody>
          <a:bodyPr/>
          <a:lstStyle>
            <a:lvl1pPr>
              <a:defRPr baseline="0"/>
            </a:lvl1pPr>
          </a:lstStyle>
          <a:p>
            <a:r>
              <a:rPr lang="ru-RU" dirty="0" smtClean="0"/>
              <a:t>Заголовок слайда</a:t>
            </a:r>
            <a:r>
              <a:rPr lang="en-US" dirty="0" smtClean="0"/>
              <a:t>	</a:t>
            </a:r>
            <a:endParaRPr lang="ru-RU" dirty="0"/>
          </a:p>
        </p:txBody>
      </p:sp>
      <p:sp>
        <p:nvSpPr>
          <p:cNvPr id="3" name="Содержимое 2"/>
          <p:cNvSpPr>
            <a:spLocks noGrp="1"/>
          </p:cNvSpPr>
          <p:nvPr>
            <p:ph idx="1"/>
          </p:nvPr>
        </p:nvSpPr>
        <p:spPr>
          <a:xfrm>
            <a:off x="467544" y="980728"/>
            <a:ext cx="8229600" cy="4752528"/>
          </a:xfrm>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9" name="Номер слайда 8"/>
          <p:cNvSpPr>
            <a:spLocks noGrp="1"/>
          </p:cNvSpPr>
          <p:nvPr>
            <p:ph type="sldNum" sz="quarter" idx="11"/>
          </p:nvPr>
        </p:nvSpPr>
        <p:spPr/>
        <p:txBody>
          <a:bodyPr/>
          <a:lstStyle/>
          <a:p>
            <a:fld id="{B2628D42-B50C-4519-ADCF-28839E69E7B2}"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14" y="273049"/>
            <a:ext cx="3008313" cy="1162051"/>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60"/>
            <a:ext cx="5111750" cy="5853113"/>
          </a:xfrm>
        </p:spPr>
        <p:txBody>
          <a:bodyPr/>
          <a:lstStyle>
            <a:lvl1pPr>
              <a:defRPr sz="3200"/>
            </a:lvl1pPr>
            <a:lvl2pPr>
              <a:defRPr sz="2800"/>
            </a:lvl2pPr>
            <a:lvl3pPr>
              <a:defRPr sz="2400"/>
            </a:lvl3pPr>
            <a:lvl4pPr>
              <a:defRPr sz="2000">
                <a:latin typeface="Calibri"/>
              </a:defRPr>
            </a:lvl4pPr>
            <a:lvl5pPr>
              <a:defRPr sz="2000">
                <a:latin typeface="Calibri"/>
              </a:defRPr>
            </a:lvl5pPr>
            <a:lvl6pPr>
              <a:defRPr sz="2000"/>
            </a:lvl6pPr>
            <a:lvl7pPr>
              <a:defRPr sz="2000"/>
            </a:lvl7pPr>
            <a:lvl8pPr>
              <a:defRPr sz="2000"/>
            </a:lvl8pPr>
            <a:lvl9pPr>
              <a:defRPr sz="20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Текст 3"/>
          <p:cNvSpPr>
            <a:spLocks noGrp="1"/>
          </p:cNvSpPr>
          <p:nvPr>
            <p:ph type="body" sz="half" idx="2"/>
          </p:nvPr>
        </p:nvSpPr>
        <p:spPr>
          <a:xfrm>
            <a:off x="457214"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5"/>
          <p:cNvSpPr>
            <a:spLocks noGrp="1" noChangeArrowheads="1"/>
          </p:cNvSpPr>
          <p:nvPr>
            <p:ph type="sldNum" sz="quarter" idx="10"/>
          </p:nvPr>
        </p:nvSpPr>
        <p:spPr>
          <a:ln/>
        </p:spPr>
        <p:txBody>
          <a:bodyPr/>
          <a:lstStyle>
            <a:lvl1pPr>
              <a:defRPr/>
            </a:lvl1pPr>
          </a:lstStyle>
          <a:p>
            <a:pPr>
              <a:defRPr/>
            </a:pPr>
            <a:fld id="{E727F753-5C38-4529-A304-13A04B17439B}" type="slidenum">
              <a:rPr lang="ru-RU"/>
              <a:pPr>
                <a:defRPr/>
              </a:pPr>
              <a:t>‹#›</a:t>
            </a:fld>
            <a:endParaRPr lang="ru-RU"/>
          </a:p>
        </p:txBody>
      </p:sp>
    </p:spTree>
    <p:extLst>
      <p:ext uri="{BB962C8B-B14F-4D97-AF65-F5344CB8AC3E}">
        <p14:creationId xmlns:p14="http://schemas.microsoft.com/office/powerpoint/2010/main" val="195097461"/>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1"/>
            <a:ext cx="5486400" cy="566739"/>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46"/>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5"/>
          <p:cNvSpPr>
            <a:spLocks noGrp="1" noChangeArrowheads="1"/>
          </p:cNvSpPr>
          <p:nvPr>
            <p:ph type="sldNum" sz="quarter" idx="10"/>
          </p:nvPr>
        </p:nvSpPr>
        <p:spPr>
          <a:ln/>
        </p:spPr>
        <p:txBody>
          <a:bodyPr/>
          <a:lstStyle>
            <a:lvl1pPr>
              <a:defRPr/>
            </a:lvl1pPr>
          </a:lstStyle>
          <a:p>
            <a:pPr>
              <a:defRPr/>
            </a:pPr>
            <a:fld id="{1FCBD6F1-8DA5-40B6-A532-F41E1722F6E2}" type="slidenum">
              <a:rPr lang="ru-RU"/>
              <a:pPr>
                <a:defRPr/>
              </a:pPr>
              <a:t>‹#›</a:t>
            </a:fld>
            <a:endParaRPr lang="ru-RU"/>
          </a:p>
        </p:txBody>
      </p:sp>
    </p:spTree>
    <p:extLst>
      <p:ext uri="{BB962C8B-B14F-4D97-AF65-F5344CB8AC3E}">
        <p14:creationId xmlns:p14="http://schemas.microsoft.com/office/powerpoint/2010/main" val="960881168"/>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lvl4pPr>
              <a:defRPr>
                <a:latin typeface="Calibri"/>
              </a:defRPr>
            </a:lvl4pPr>
            <a:lvl5pPr>
              <a:defRPr>
                <a:latin typeface="Calibri"/>
              </a:defRPr>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Rectangle 5"/>
          <p:cNvSpPr>
            <a:spLocks noGrp="1" noChangeArrowheads="1"/>
          </p:cNvSpPr>
          <p:nvPr>
            <p:ph type="sldNum" sz="quarter" idx="10"/>
          </p:nvPr>
        </p:nvSpPr>
        <p:spPr>
          <a:ln/>
        </p:spPr>
        <p:txBody>
          <a:bodyPr/>
          <a:lstStyle>
            <a:lvl1pPr>
              <a:defRPr/>
            </a:lvl1pPr>
          </a:lstStyle>
          <a:p>
            <a:pPr>
              <a:defRPr/>
            </a:pPr>
            <a:fld id="{FB484525-06AE-4338-9AA0-85CDB2E7099B}" type="slidenum">
              <a:rPr lang="ru-RU"/>
              <a:pPr>
                <a:defRPr/>
              </a:pPr>
              <a:t>‹#›</a:t>
            </a:fld>
            <a:endParaRPr lang="ru-RU"/>
          </a:p>
        </p:txBody>
      </p:sp>
    </p:spTree>
    <p:extLst>
      <p:ext uri="{BB962C8B-B14F-4D97-AF65-F5344CB8AC3E}">
        <p14:creationId xmlns:p14="http://schemas.microsoft.com/office/powerpoint/2010/main" val="710344633"/>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07200" y="87313"/>
            <a:ext cx="2228850" cy="626427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15888" y="87313"/>
            <a:ext cx="6538912" cy="6264275"/>
          </a:xfrm>
        </p:spPr>
        <p:txBody>
          <a:bodyPr vert="eaVert"/>
          <a:lstStyle>
            <a:lvl4pPr>
              <a:defRPr>
                <a:latin typeface="Calibri"/>
              </a:defRPr>
            </a:lvl4pPr>
            <a:lvl5pPr>
              <a:defRPr>
                <a:latin typeface="Calibri"/>
              </a:defRPr>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Rectangle 5"/>
          <p:cNvSpPr>
            <a:spLocks noGrp="1" noChangeArrowheads="1"/>
          </p:cNvSpPr>
          <p:nvPr>
            <p:ph type="sldNum" sz="quarter" idx="10"/>
          </p:nvPr>
        </p:nvSpPr>
        <p:spPr>
          <a:ln/>
        </p:spPr>
        <p:txBody>
          <a:bodyPr/>
          <a:lstStyle>
            <a:lvl1pPr>
              <a:defRPr/>
            </a:lvl1pPr>
          </a:lstStyle>
          <a:p>
            <a:pPr>
              <a:defRPr/>
            </a:pPr>
            <a:fld id="{8FAD0283-3E5E-4195-883B-36B45A4B9EBA}" type="slidenum">
              <a:rPr lang="ru-RU"/>
              <a:pPr>
                <a:defRPr/>
              </a:pPr>
              <a:t>‹#›</a:t>
            </a:fld>
            <a:endParaRPr lang="ru-RU"/>
          </a:p>
        </p:txBody>
      </p:sp>
    </p:spTree>
    <p:extLst>
      <p:ext uri="{BB962C8B-B14F-4D97-AF65-F5344CB8AC3E}">
        <p14:creationId xmlns:p14="http://schemas.microsoft.com/office/powerpoint/2010/main" val="403742129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1"/>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2628D42-B50C-4519-ADCF-28839E69E7B2}"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2628D42-B50C-4519-ADCF-28839E69E7B2}"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2628D42-B50C-4519-ADCF-28839E69E7B2}"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2628D42-B50C-4519-ADCF-28839E69E7B2}"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2628D42-B50C-4519-ADCF-28839E69E7B2}"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14" y="273049"/>
            <a:ext cx="3008313" cy="1162051"/>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6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14"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2628D42-B50C-4519-ADCF-28839E69E7B2}"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1"/>
            <a:ext cx="5486400" cy="566739"/>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46"/>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2628D42-B50C-4519-ADCF-28839E69E7B2}"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ru-RU"/>
          </a:p>
        </p:txBody>
      </p:sp>
      <p:sp>
        <p:nvSpPr>
          <p:cNvPr id="5" name="Нижний колонтитул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628D42-B50C-4519-ADCF-28839E69E7B2}"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5"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1765300" y="87313"/>
            <a:ext cx="5024438"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7171" name="Rectangle 3"/>
          <p:cNvSpPr>
            <a:spLocks noGrp="1" noChangeArrowheads="1"/>
          </p:cNvSpPr>
          <p:nvPr>
            <p:ph type="body" idx="1"/>
          </p:nvPr>
        </p:nvSpPr>
        <p:spPr bwMode="auto">
          <a:xfrm>
            <a:off x="115888" y="903291"/>
            <a:ext cx="8920162" cy="544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dirty="0" smtClean="0"/>
              <a:t>Образец текста</a:t>
            </a:r>
          </a:p>
          <a:p>
            <a:pPr lvl="1"/>
            <a:r>
              <a:rPr lang="ru-RU" dirty="0" smtClean="0"/>
              <a:t>Второй уровень</a:t>
            </a:r>
          </a:p>
          <a:p>
            <a:pPr lvl="2"/>
            <a:r>
              <a:rPr lang="ru-RU" dirty="0" smtClean="0"/>
              <a:t>Третий уровень</a:t>
            </a:r>
          </a:p>
        </p:txBody>
      </p:sp>
      <p:sp>
        <p:nvSpPr>
          <p:cNvPr id="2052" name="Rectangle 4"/>
          <p:cNvSpPr>
            <a:spLocks noChangeArrowheads="1"/>
          </p:cNvSpPr>
          <p:nvPr/>
        </p:nvSpPr>
        <p:spPr bwMode="auto">
          <a:xfrm>
            <a:off x="8307388" y="6489492"/>
            <a:ext cx="836612" cy="338554"/>
          </a:xfrm>
          <a:prstGeom prst="rect">
            <a:avLst/>
          </a:prstGeom>
          <a:solidFill>
            <a:srgbClr val="FF0000"/>
          </a:solidFill>
          <a:ln w="12700" algn="ctr">
            <a:noFill/>
            <a:miter lim="800000"/>
            <a:headEnd/>
            <a:tailEnd/>
          </a:ln>
          <a:effectLst/>
        </p:spPr>
        <p:txBody>
          <a:bodyPr anchor="ctr">
            <a:spAutoFit/>
          </a:bodyPr>
          <a:lstStyle/>
          <a:p>
            <a:pPr fontAlgn="base">
              <a:spcBef>
                <a:spcPct val="0"/>
              </a:spcBef>
              <a:spcAft>
                <a:spcPct val="0"/>
              </a:spcAft>
              <a:defRPr/>
            </a:pPr>
            <a:endParaRPr lang="ru-RU" sz="1600" dirty="0">
              <a:solidFill>
                <a:srgbClr val="008000"/>
              </a:solidFill>
              <a:latin typeface="Calibri"/>
              <a:cs typeface="Calibri"/>
            </a:endParaRPr>
          </a:p>
        </p:txBody>
      </p:sp>
      <p:sp>
        <p:nvSpPr>
          <p:cNvPr id="2053" name="Rectangle 5"/>
          <p:cNvSpPr>
            <a:spLocks noGrp="1" noChangeArrowheads="1"/>
          </p:cNvSpPr>
          <p:nvPr>
            <p:ph type="sldNum" sz="quarter" idx="4"/>
          </p:nvPr>
        </p:nvSpPr>
        <p:spPr bwMode="auto">
          <a:xfrm>
            <a:off x="8310577" y="6457890"/>
            <a:ext cx="833437" cy="40011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lvl1pPr algn="ctr">
              <a:defRPr sz="2000">
                <a:solidFill>
                  <a:srgbClr val="FFFF00"/>
                </a:solidFill>
                <a:latin typeface="+mj-lt"/>
                <a:cs typeface="+mn-cs"/>
              </a:defRPr>
            </a:lvl1pPr>
          </a:lstStyle>
          <a:p>
            <a:pPr fontAlgn="base">
              <a:spcBef>
                <a:spcPct val="0"/>
              </a:spcBef>
              <a:spcAft>
                <a:spcPct val="0"/>
              </a:spcAft>
              <a:defRPr/>
            </a:pPr>
            <a:fld id="{33DADDC9-D846-4ACC-9A3F-6F607800D611}" type="slidenum">
              <a:rPr lang="ru-RU"/>
              <a:pPr fontAlgn="base">
                <a:spcBef>
                  <a:spcPct val="0"/>
                </a:spcBef>
                <a:spcAft>
                  <a:spcPct val="0"/>
                </a:spcAft>
                <a:defRPr/>
              </a:pPr>
              <a:t>‹#›</a:t>
            </a:fld>
            <a:endParaRPr lang="ru-RU"/>
          </a:p>
        </p:txBody>
      </p:sp>
      <p:grpSp>
        <p:nvGrpSpPr>
          <p:cNvPr id="7174" name="Group 6"/>
          <p:cNvGrpSpPr>
            <a:grpSpLocks/>
          </p:cNvGrpSpPr>
          <p:nvPr/>
        </p:nvGrpSpPr>
        <p:grpSpPr bwMode="auto">
          <a:xfrm>
            <a:off x="171459" y="141297"/>
            <a:ext cx="847725" cy="504825"/>
            <a:chOff x="251" y="212"/>
            <a:chExt cx="850" cy="506"/>
          </a:xfrm>
        </p:grpSpPr>
        <p:sp>
          <p:nvSpPr>
            <p:cNvPr id="2055" name="Freeform 7"/>
            <p:cNvSpPr>
              <a:spLocks/>
            </p:cNvSpPr>
            <p:nvPr userDrawn="1"/>
          </p:nvSpPr>
          <p:spPr bwMode="auto">
            <a:xfrm>
              <a:off x="300" y="212"/>
              <a:ext cx="121" cy="376"/>
            </a:xfrm>
            <a:custGeom>
              <a:avLst/>
              <a:gdLst/>
              <a:ahLst/>
              <a:cxnLst>
                <a:cxn ang="0">
                  <a:pos x="120" y="0"/>
                </a:cxn>
                <a:cxn ang="0">
                  <a:pos x="0" y="0"/>
                </a:cxn>
                <a:cxn ang="0">
                  <a:pos x="0" y="50"/>
                </a:cxn>
                <a:cxn ang="0">
                  <a:pos x="68" y="50"/>
                </a:cxn>
                <a:cxn ang="0">
                  <a:pos x="71" y="376"/>
                </a:cxn>
                <a:cxn ang="0">
                  <a:pos x="120" y="376"/>
                </a:cxn>
                <a:cxn ang="0">
                  <a:pos x="120" y="0"/>
                </a:cxn>
                <a:cxn ang="0">
                  <a:pos x="120" y="0"/>
                </a:cxn>
                <a:cxn ang="0">
                  <a:pos x="120" y="0"/>
                </a:cxn>
              </a:cxnLst>
              <a:rect l="0" t="0" r="r" b="b"/>
              <a:pathLst>
                <a:path w="120" h="376">
                  <a:moveTo>
                    <a:pt x="120" y="0"/>
                  </a:moveTo>
                  <a:lnTo>
                    <a:pt x="0" y="0"/>
                  </a:lnTo>
                  <a:lnTo>
                    <a:pt x="0" y="50"/>
                  </a:lnTo>
                  <a:lnTo>
                    <a:pt x="68" y="50"/>
                  </a:lnTo>
                  <a:lnTo>
                    <a:pt x="71" y="376"/>
                  </a:lnTo>
                  <a:lnTo>
                    <a:pt x="120" y="376"/>
                  </a:lnTo>
                  <a:lnTo>
                    <a:pt x="120" y="0"/>
                  </a:lnTo>
                  <a:lnTo>
                    <a:pt x="120" y="0"/>
                  </a:lnTo>
                  <a:lnTo>
                    <a:pt x="120" y="0"/>
                  </a:lnTo>
                  <a:close/>
                </a:path>
              </a:pathLst>
            </a:custGeom>
            <a:solidFill>
              <a:srgbClr val="DC001D"/>
            </a:solidFill>
            <a:ln w="9525">
              <a:noFill/>
              <a:round/>
              <a:headEnd/>
              <a:tailEnd/>
            </a:ln>
          </p:spPr>
          <p:txBody>
            <a:bodyPr/>
            <a:lstStyle/>
            <a:p>
              <a:pPr fontAlgn="base">
                <a:spcBef>
                  <a:spcPct val="0"/>
                </a:spcBef>
                <a:spcAft>
                  <a:spcPct val="0"/>
                </a:spcAft>
                <a:defRPr/>
              </a:pPr>
              <a:endParaRPr lang="ru-RU" sz="1600" dirty="0">
                <a:solidFill>
                  <a:srgbClr val="008000"/>
                </a:solidFill>
                <a:latin typeface="Calibri"/>
                <a:cs typeface="Calibri"/>
              </a:endParaRPr>
            </a:p>
          </p:txBody>
        </p:sp>
        <p:sp>
          <p:nvSpPr>
            <p:cNvPr id="2056" name="Freeform 8"/>
            <p:cNvSpPr>
              <a:spLocks/>
            </p:cNvSpPr>
            <p:nvPr userDrawn="1"/>
          </p:nvSpPr>
          <p:spPr bwMode="auto">
            <a:xfrm>
              <a:off x="251" y="290"/>
              <a:ext cx="100" cy="298"/>
            </a:xfrm>
            <a:custGeom>
              <a:avLst/>
              <a:gdLst/>
              <a:ahLst/>
              <a:cxnLst>
                <a:cxn ang="0">
                  <a:pos x="97" y="0"/>
                </a:cxn>
                <a:cxn ang="0">
                  <a:pos x="0" y="0"/>
                </a:cxn>
                <a:cxn ang="0">
                  <a:pos x="0" y="50"/>
                </a:cxn>
                <a:cxn ang="0">
                  <a:pos x="50" y="50"/>
                </a:cxn>
                <a:cxn ang="0">
                  <a:pos x="50" y="298"/>
                </a:cxn>
                <a:cxn ang="0">
                  <a:pos x="100" y="298"/>
                </a:cxn>
                <a:cxn ang="0">
                  <a:pos x="97" y="0"/>
                </a:cxn>
                <a:cxn ang="0">
                  <a:pos x="97" y="0"/>
                </a:cxn>
                <a:cxn ang="0">
                  <a:pos x="97" y="0"/>
                </a:cxn>
              </a:cxnLst>
              <a:rect l="0" t="0" r="r" b="b"/>
              <a:pathLst>
                <a:path w="100" h="298">
                  <a:moveTo>
                    <a:pt x="97" y="0"/>
                  </a:moveTo>
                  <a:lnTo>
                    <a:pt x="0" y="0"/>
                  </a:lnTo>
                  <a:lnTo>
                    <a:pt x="0" y="50"/>
                  </a:lnTo>
                  <a:lnTo>
                    <a:pt x="50" y="50"/>
                  </a:lnTo>
                  <a:lnTo>
                    <a:pt x="50" y="298"/>
                  </a:lnTo>
                  <a:lnTo>
                    <a:pt x="100" y="298"/>
                  </a:lnTo>
                  <a:lnTo>
                    <a:pt x="97" y="0"/>
                  </a:lnTo>
                  <a:lnTo>
                    <a:pt x="97" y="0"/>
                  </a:lnTo>
                  <a:lnTo>
                    <a:pt x="97" y="0"/>
                  </a:lnTo>
                  <a:close/>
                </a:path>
              </a:pathLst>
            </a:custGeom>
            <a:solidFill>
              <a:srgbClr val="DC001D"/>
            </a:solidFill>
            <a:ln w="9525">
              <a:noFill/>
              <a:round/>
              <a:headEnd/>
              <a:tailEnd/>
            </a:ln>
          </p:spPr>
          <p:txBody>
            <a:bodyPr/>
            <a:lstStyle/>
            <a:p>
              <a:pPr fontAlgn="base">
                <a:spcBef>
                  <a:spcPct val="0"/>
                </a:spcBef>
                <a:spcAft>
                  <a:spcPct val="0"/>
                </a:spcAft>
                <a:defRPr/>
              </a:pPr>
              <a:endParaRPr lang="ru-RU" sz="1600" dirty="0">
                <a:solidFill>
                  <a:srgbClr val="008000"/>
                </a:solidFill>
                <a:latin typeface="Calibri"/>
                <a:cs typeface="Calibri"/>
              </a:endParaRPr>
            </a:p>
          </p:txBody>
        </p:sp>
        <p:sp>
          <p:nvSpPr>
            <p:cNvPr id="2057" name="Freeform 9"/>
            <p:cNvSpPr>
              <a:spLocks/>
            </p:cNvSpPr>
            <p:nvPr userDrawn="1"/>
          </p:nvSpPr>
          <p:spPr bwMode="auto">
            <a:xfrm>
              <a:off x="471" y="212"/>
              <a:ext cx="624" cy="371"/>
            </a:xfrm>
            <a:custGeom>
              <a:avLst/>
              <a:gdLst/>
              <a:ahLst/>
              <a:cxnLst>
                <a:cxn ang="0">
                  <a:pos x="264" y="157"/>
                </a:cxn>
                <a:cxn ang="0">
                  <a:pos x="77" y="157"/>
                </a:cxn>
                <a:cxn ang="0">
                  <a:pos x="0" y="82"/>
                </a:cxn>
                <a:cxn ang="0">
                  <a:pos x="77" y="0"/>
                </a:cxn>
                <a:cxn ang="0">
                  <a:pos x="156" y="82"/>
                </a:cxn>
                <a:cxn ang="0">
                  <a:pos x="135" y="82"/>
                </a:cxn>
                <a:cxn ang="0">
                  <a:pos x="77" y="22"/>
                </a:cxn>
                <a:cxn ang="0">
                  <a:pos x="20" y="82"/>
                </a:cxn>
                <a:cxn ang="0">
                  <a:pos x="77" y="136"/>
                </a:cxn>
                <a:cxn ang="0">
                  <a:pos x="264" y="136"/>
                </a:cxn>
                <a:cxn ang="0">
                  <a:pos x="264" y="157"/>
                </a:cxn>
                <a:cxn ang="0">
                  <a:pos x="264" y="157"/>
                </a:cxn>
              </a:cxnLst>
              <a:rect l="0" t="0" r="r" b="b"/>
              <a:pathLst>
                <a:path w="264" h="157">
                  <a:moveTo>
                    <a:pt x="264" y="157"/>
                  </a:moveTo>
                  <a:cubicBezTo>
                    <a:pt x="77" y="157"/>
                    <a:pt x="77" y="157"/>
                    <a:pt x="77" y="157"/>
                  </a:cubicBezTo>
                  <a:cubicBezTo>
                    <a:pt x="35" y="157"/>
                    <a:pt x="0" y="124"/>
                    <a:pt x="0" y="82"/>
                  </a:cubicBezTo>
                  <a:cubicBezTo>
                    <a:pt x="0" y="39"/>
                    <a:pt x="33" y="0"/>
                    <a:pt x="77" y="0"/>
                  </a:cubicBezTo>
                  <a:cubicBezTo>
                    <a:pt x="122" y="0"/>
                    <a:pt x="156" y="36"/>
                    <a:pt x="156" y="82"/>
                  </a:cubicBezTo>
                  <a:cubicBezTo>
                    <a:pt x="135" y="82"/>
                    <a:pt x="135" y="82"/>
                    <a:pt x="135" y="82"/>
                  </a:cubicBezTo>
                  <a:cubicBezTo>
                    <a:pt x="134" y="51"/>
                    <a:pt x="113" y="21"/>
                    <a:pt x="77" y="22"/>
                  </a:cubicBezTo>
                  <a:cubicBezTo>
                    <a:pt x="41" y="22"/>
                    <a:pt x="20" y="52"/>
                    <a:pt x="20" y="82"/>
                  </a:cubicBezTo>
                  <a:cubicBezTo>
                    <a:pt x="20" y="108"/>
                    <a:pt x="45" y="136"/>
                    <a:pt x="77" y="136"/>
                  </a:cubicBezTo>
                  <a:cubicBezTo>
                    <a:pt x="264" y="136"/>
                    <a:pt x="264" y="136"/>
                    <a:pt x="264" y="136"/>
                  </a:cubicBezTo>
                  <a:cubicBezTo>
                    <a:pt x="264" y="157"/>
                    <a:pt x="264" y="157"/>
                    <a:pt x="264" y="157"/>
                  </a:cubicBezTo>
                  <a:cubicBezTo>
                    <a:pt x="264" y="157"/>
                    <a:pt x="264" y="157"/>
                    <a:pt x="264" y="157"/>
                  </a:cubicBezTo>
                  <a:close/>
                </a:path>
              </a:pathLst>
            </a:custGeom>
            <a:solidFill>
              <a:srgbClr val="DC001D"/>
            </a:solidFill>
            <a:ln w="9525">
              <a:noFill/>
              <a:round/>
              <a:headEnd/>
              <a:tailEnd/>
            </a:ln>
          </p:spPr>
          <p:txBody>
            <a:bodyPr/>
            <a:lstStyle/>
            <a:p>
              <a:pPr fontAlgn="base">
                <a:spcBef>
                  <a:spcPct val="0"/>
                </a:spcBef>
                <a:spcAft>
                  <a:spcPct val="0"/>
                </a:spcAft>
                <a:defRPr/>
              </a:pPr>
              <a:endParaRPr lang="ru-RU" sz="1600" dirty="0">
                <a:solidFill>
                  <a:srgbClr val="008000"/>
                </a:solidFill>
                <a:latin typeface="Calibri"/>
                <a:cs typeface="Calibri"/>
              </a:endParaRPr>
            </a:p>
          </p:txBody>
        </p:sp>
        <p:sp>
          <p:nvSpPr>
            <p:cNvPr id="2058" name="Freeform 10"/>
            <p:cNvSpPr>
              <a:spLocks/>
            </p:cNvSpPr>
            <p:nvPr userDrawn="1"/>
          </p:nvSpPr>
          <p:spPr bwMode="auto">
            <a:xfrm>
              <a:off x="547" y="290"/>
              <a:ext cx="548" cy="215"/>
            </a:xfrm>
            <a:custGeom>
              <a:avLst/>
              <a:gdLst/>
              <a:ahLst/>
              <a:cxnLst>
                <a:cxn ang="0">
                  <a:pos x="232" y="91"/>
                </a:cxn>
                <a:cxn ang="0">
                  <a:pos x="45" y="91"/>
                </a:cxn>
                <a:cxn ang="0">
                  <a:pos x="1" y="46"/>
                </a:cxn>
                <a:cxn ang="0">
                  <a:pos x="45" y="0"/>
                </a:cxn>
                <a:cxn ang="0">
                  <a:pos x="90" y="49"/>
                </a:cxn>
                <a:cxn ang="0">
                  <a:pos x="69" y="49"/>
                </a:cxn>
                <a:cxn ang="0">
                  <a:pos x="45" y="22"/>
                </a:cxn>
                <a:cxn ang="0">
                  <a:pos x="21" y="49"/>
                </a:cxn>
                <a:cxn ang="0">
                  <a:pos x="45" y="70"/>
                </a:cxn>
                <a:cxn ang="0">
                  <a:pos x="232" y="70"/>
                </a:cxn>
                <a:cxn ang="0">
                  <a:pos x="232" y="91"/>
                </a:cxn>
                <a:cxn ang="0">
                  <a:pos x="232" y="91"/>
                </a:cxn>
              </a:cxnLst>
              <a:rect l="0" t="0" r="r" b="b"/>
              <a:pathLst>
                <a:path w="232" h="91">
                  <a:moveTo>
                    <a:pt x="232" y="91"/>
                  </a:moveTo>
                  <a:cubicBezTo>
                    <a:pt x="45" y="91"/>
                    <a:pt x="45" y="91"/>
                    <a:pt x="45" y="91"/>
                  </a:cubicBezTo>
                  <a:cubicBezTo>
                    <a:pt x="21" y="91"/>
                    <a:pt x="1" y="71"/>
                    <a:pt x="1" y="46"/>
                  </a:cubicBezTo>
                  <a:cubicBezTo>
                    <a:pt x="0" y="21"/>
                    <a:pt x="20" y="0"/>
                    <a:pt x="45" y="0"/>
                  </a:cubicBezTo>
                  <a:cubicBezTo>
                    <a:pt x="69" y="0"/>
                    <a:pt x="90" y="22"/>
                    <a:pt x="90" y="49"/>
                  </a:cubicBezTo>
                  <a:cubicBezTo>
                    <a:pt x="69" y="49"/>
                    <a:pt x="69" y="49"/>
                    <a:pt x="69" y="49"/>
                  </a:cubicBezTo>
                  <a:cubicBezTo>
                    <a:pt x="69" y="34"/>
                    <a:pt x="60" y="22"/>
                    <a:pt x="45" y="22"/>
                  </a:cubicBezTo>
                  <a:cubicBezTo>
                    <a:pt x="31" y="22"/>
                    <a:pt x="21" y="34"/>
                    <a:pt x="21" y="49"/>
                  </a:cubicBezTo>
                  <a:cubicBezTo>
                    <a:pt x="21" y="61"/>
                    <a:pt x="33" y="70"/>
                    <a:pt x="45" y="70"/>
                  </a:cubicBezTo>
                  <a:cubicBezTo>
                    <a:pt x="232" y="70"/>
                    <a:pt x="232" y="70"/>
                    <a:pt x="232" y="70"/>
                  </a:cubicBezTo>
                  <a:cubicBezTo>
                    <a:pt x="232" y="91"/>
                    <a:pt x="232" y="91"/>
                    <a:pt x="232" y="91"/>
                  </a:cubicBezTo>
                  <a:cubicBezTo>
                    <a:pt x="232" y="91"/>
                    <a:pt x="232" y="91"/>
                    <a:pt x="232" y="91"/>
                  </a:cubicBezTo>
                  <a:close/>
                </a:path>
              </a:pathLst>
            </a:custGeom>
            <a:solidFill>
              <a:srgbClr val="DC001D"/>
            </a:solidFill>
            <a:ln w="9525">
              <a:noFill/>
              <a:round/>
              <a:headEnd/>
              <a:tailEnd/>
            </a:ln>
          </p:spPr>
          <p:txBody>
            <a:bodyPr/>
            <a:lstStyle/>
            <a:p>
              <a:pPr fontAlgn="base">
                <a:spcBef>
                  <a:spcPct val="0"/>
                </a:spcBef>
                <a:spcAft>
                  <a:spcPct val="0"/>
                </a:spcAft>
                <a:defRPr/>
              </a:pPr>
              <a:endParaRPr lang="ru-RU" sz="1600" dirty="0">
                <a:solidFill>
                  <a:srgbClr val="008000"/>
                </a:solidFill>
                <a:latin typeface="Calibri"/>
                <a:cs typeface="Calibri"/>
              </a:endParaRPr>
            </a:p>
          </p:txBody>
        </p:sp>
        <p:sp>
          <p:nvSpPr>
            <p:cNvPr id="2059" name="Freeform 11"/>
            <p:cNvSpPr>
              <a:spLocks noEditPoints="1"/>
            </p:cNvSpPr>
            <p:nvPr userDrawn="1"/>
          </p:nvSpPr>
          <p:spPr bwMode="auto">
            <a:xfrm>
              <a:off x="913" y="230"/>
              <a:ext cx="62" cy="65"/>
            </a:xfrm>
            <a:custGeom>
              <a:avLst/>
              <a:gdLst/>
              <a:ahLst/>
              <a:cxnLst>
                <a:cxn ang="0">
                  <a:pos x="11" y="8"/>
                </a:cxn>
                <a:cxn ang="0">
                  <a:pos x="14" y="8"/>
                </a:cxn>
                <a:cxn ang="0">
                  <a:pos x="17" y="10"/>
                </a:cxn>
                <a:cxn ang="0">
                  <a:pos x="14" y="12"/>
                </a:cxn>
                <a:cxn ang="0">
                  <a:pos x="11" y="12"/>
                </a:cxn>
                <a:cxn ang="0">
                  <a:pos x="11" y="8"/>
                </a:cxn>
                <a:cxn ang="0">
                  <a:pos x="11" y="8"/>
                </a:cxn>
                <a:cxn ang="0">
                  <a:pos x="9" y="20"/>
                </a:cxn>
                <a:cxn ang="0">
                  <a:pos x="11" y="20"/>
                </a:cxn>
                <a:cxn ang="0">
                  <a:pos x="11" y="14"/>
                </a:cxn>
                <a:cxn ang="0">
                  <a:pos x="13" y="14"/>
                </a:cxn>
                <a:cxn ang="0">
                  <a:pos x="16" y="17"/>
                </a:cxn>
                <a:cxn ang="0">
                  <a:pos x="17" y="20"/>
                </a:cxn>
                <a:cxn ang="0">
                  <a:pos x="19" y="20"/>
                </a:cxn>
                <a:cxn ang="0">
                  <a:pos x="19" y="17"/>
                </a:cxn>
                <a:cxn ang="0">
                  <a:pos x="17" y="13"/>
                </a:cxn>
                <a:cxn ang="0">
                  <a:pos x="17" y="13"/>
                </a:cxn>
                <a:cxn ang="0">
                  <a:pos x="19" y="10"/>
                </a:cxn>
                <a:cxn ang="0">
                  <a:pos x="15" y="6"/>
                </a:cxn>
                <a:cxn ang="0">
                  <a:pos x="9" y="6"/>
                </a:cxn>
                <a:cxn ang="0">
                  <a:pos x="9" y="20"/>
                </a:cxn>
                <a:cxn ang="0">
                  <a:pos x="9" y="20"/>
                </a:cxn>
                <a:cxn ang="0">
                  <a:pos x="2" y="13"/>
                </a:cxn>
                <a:cxn ang="0">
                  <a:pos x="13" y="2"/>
                </a:cxn>
                <a:cxn ang="0">
                  <a:pos x="25" y="13"/>
                </a:cxn>
                <a:cxn ang="0">
                  <a:pos x="13" y="25"/>
                </a:cxn>
                <a:cxn ang="0">
                  <a:pos x="2" y="13"/>
                </a:cxn>
                <a:cxn ang="0">
                  <a:pos x="2" y="13"/>
                </a:cxn>
                <a:cxn ang="0">
                  <a:pos x="2" y="13"/>
                </a:cxn>
                <a:cxn ang="0">
                  <a:pos x="0" y="13"/>
                </a:cxn>
                <a:cxn ang="0">
                  <a:pos x="13" y="27"/>
                </a:cxn>
                <a:cxn ang="0">
                  <a:pos x="27" y="13"/>
                </a:cxn>
                <a:cxn ang="0">
                  <a:pos x="13" y="0"/>
                </a:cxn>
                <a:cxn ang="0">
                  <a:pos x="0" y="13"/>
                </a:cxn>
                <a:cxn ang="0">
                  <a:pos x="0" y="13"/>
                </a:cxn>
                <a:cxn ang="0">
                  <a:pos x="0" y="13"/>
                </a:cxn>
              </a:cxnLst>
              <a:rect l="0" t="0" r="r" b="b"/>
              <a:pathLst>
                <a:path w="27" h="27">
                  <a:moveTo>
                    <a:pt x="11" y="8"/>
                  </a:moveTo>
                  <a:cubicBezTo>
                    <a:pt x="14" y="8"/>
                    <a:pt x="14" y="8"/>
                    <a:pt x="14" y="8"/>
                  </a:cubicBezTo>
                  <a:cubicBezTo>
                    <a:pt x="15" y="8"/>
                    <a:pt x="17" y="9"/>
                    <a:pt x="17" y="10"/>
                  </a:cubicBezTo>
                  <a:cubicBezTo>
                    <a:pt x="17" y="11"/>
                    <a:pt x="16" y="12"/>
                    <a:pt x="14" y="12"/>
                  </a:cubicBezTo>
                  <a:cubicBezTo>
                    <a:pt x="11" y="12"/>
                    <a:pt x="11" y="12"/>
                    <a:pt x="11" y="12"/>
                  </a:cubicBezTo>
                  <a:cubicBezTo>
                    <a:pt x="11" y="8"/>
                    <a:pt x="11" y="8"/>
                    <a:pt x="11" y="8"/>
                  </a:cubicBezTo>
                  <a:cubicBezTo>
                    <a:pt x="11" y="8"/>
                    <a:pt x="11" y="8"/>
                    <a:pt x="11" y="8"/>
                  </a:cubicBezTo>
                  <a:close/>
                  <a:moveTo>
                    <a:pt x="9" y="20"/>
                  </a:moveTo>
                  <a:cubicBezTo>
                    <a:pt x="11" y="20"/>
                    <a:pt x="11" y="20"/>
                    <a:pt x="11" y="20"/>
                  </a:cubicBezTo>
                  <a:cubicBezTo>
                    <a:pt x="11" y="14"/>
                    <a:pt x="11" y="14"/>
                    <a:pt x="11" y="14"/>
                  </a:cubicBezTo>
                  <a:cubicBezTo>
                    <a:pt x="13" y="14"/>
                    <a:pt x="13" y="14"/>
                    <a:pt x="13" y="14"/>
                  </a:cubicBezTo>
                  <a:cubicBezTo>
                    <a:pt x="16" y="14"/>
                    <a:pt x="16" y="16"/>
                    <a:pt x="16" y="17"/>
                  </a:cubicBezTo>
                  <a:cubicBezTo>
                    <a:pt x="16" y="19"/>
                    <a:pt x="16" y="20"/>
                    <a:pt x="17" y="20"/>
                  </a:cubicBezTo>
                  <a:cubicBezTo>
                    <a:pt x="19" y="20"/>
                    <a:pt x="19" y="20"/>
                    <a:pt x="19" y="20"/>
                  </a:cubicBezTo>
                  <a:cubicBezTo>
                    <a:pt x="19" y="19"/>
                    <a:pt x="19" y="19"/>
                    <a:pt x="19" y="17"/>
                  </a:cubicBezTo>
                  <a:cubicBezTo>
                    <a:pt x="19" y="15"/>
                    <a:pt x="18" y="14"/>
                    <a:pt x="17" y="13"/>
                  </a:cubicBezTo>
                  <a:cubicBezTo>
                    <a:pt x="17" y="13"/>
                    <a:pt x="17" y="13"/>
                    <a:pt x="17" y="13"/>
                  </a:cubicBezTo>
                  <a:cubicBezTo>
                    <a:pt x="19" y="13"/>
                    <a:pt x="19" y="11"/>
                    <a:pt x="19" y="10"/>
                  </a:cubicBezTo>
                  <a:cubicBezTo>
                    <a:pt x="19" y="7"/>
                    <a:pt x="16" y="6"/>
                    <a:pt x="15" y="6"/>
                  </a:cubicBezTo>
                  <a:cubicBezTo>
                    <a:pt x="9" y="6"/>
                    <a:pt x="9" y="6"/>
                    <a:pt x="9" y="6"/>
                  </a:cubicBezTo>
                  <a:cubicBezTo>
                    <a:pt x="9" y="20"/>
                    <a:pt x="9" y="20"/>
                    <a:pt x="9" y="20"/>
                  </a:cubicBezTo>
                  <a:cubicBezTo>
                    <a:pt x="9" y="20"/>
                    <a:pt x="9" y="20"/>
                    <a:pt x="9" y="20"/>
                  </a:cubicBezTo>
                  <a:close/>
                  <a:moveTo>
                    <a:pt x="2" y="13"/>
                  </a:moveTo>
                  <a:cubicBezTo>
                    <a:pt x="2" y="7"/>
                    <a:pt x="7" y="2"/>
                    <a:pt x="13" y="2"/>
                  </a:cubicBezTo>
                  <a:cubicBezTo>
                    <a:pt x="20" y="2"/>
                    <a:pt x="25" y="7"/>
                    <a:pt x="25" y="13"/>
                  </a:cubicBezTo>
                  <a:cubicBezTo>
                    <a:pt x="25" y="20"/>
                    <a:pt x="20" y="25"/>
                    <a:pt x="13" y="25"/>
                  </a:cubicBezTo>
                  <a:cubicBezTo>
                    <a:pt x="7" y="25"/>
                    <a:pt x="2" y="20"/>
                    <a:pt x="2" y="13"/>
                  </a:cubicBezTo>
                  <a:cubicBezTo>
                    <a:pt x="2" y="13"/>
                    <a:pt x="2" y="13"/>
                    <a:pt x="2" y="13"/>
                  </a:cubicBezTo>
                  <a:cubicBezTo>
                    <a:pt x="2" y="13"/>
                    <a:pt x="2" y="13"/>
                    <a:pt x="2" y="13"/>
                  </a:cubicBezTo>
                  <a:close/>
                  <a:moveTo>
                    <a:pt x="0" y="13"/>
                  </a:moveTo>
                  <a:cubicBezTo>
                    <a:pt x="0" y="21"/>
                    <a:pt x="6" y="27"/>
                    <a:pt x="13" y="27"/>
                  </a:cubicBezTo>
                  <a:cubicBezTo>
                    <a:pt x="21" y="27"/>
                    <a:pt x="27" y="21"/>
                    <a:pt x="27" y="13"/>
                  </a:cubicBezTo>
                  <a:cubicBezTo>
                    <a:pt x="27" y="6"/>
                    <a:pt x="21" y="0"/>
                    <a:pt x="13" y="0"/>
                  </a:cubicBezTo>
                  <a:cubicBezTo>
                    <a:pt x="6" y="0"/>
                    <a:pt x="0" y="6"/>
                    <a:pt x="0" y="13"/>
                  </a:cubicBezTo>
                  <a:cubicBezTo>
                    <a:pt x="0" y="13"/>
                    <a:pt x="0" y="13"/>
                    <a:pt x="0" y="13"/>
                  </a:cubicBezTo>
                  <a:cubicBezTo>
                    <a:pt x="0" y="13"/>
                    <a:pt x="0" y="13"/>
                    <a:pt x="0" y="13"/>
                  </a:cubicBezTo>
                  <a:close/>
                </a:path>
              </a:pathLst>
            </a:custGeom>
            <a:solidFill>
              <a:srgbClr val="DC001D"/>
            </a:solidFill>
            <a:ln w="9525">
              <a:noFill/>
              <a:round/>
              <a:headEnd/>
              <a:tailEnd/>
            </a:ln>
          </p:spPr>
          <p:txBody>
            <a:bodyPr/>
            <a:lstStyle/>
            <a:p>
              <a:pPr fontAlgn="base">
                <a:spcBef>
                  <a:spcPct val="0"/>
                </a:spcBef>
                <a:spcAft>
                  <a:spcPct val="0"/>
                </a:spcAft>
                <a:defRPr/>
              </a:pPr>
              <a:endParaRPr lang="ru-RU" sz="1600" dirty="0">
                <a:solidFill>
                  <a:srgbClr val="008000"/>
                </a:solidFill>
                <a:latin typeface="Calibri"/>
                <a:cs typeface="Calibri"/>
              </a:endParaRPr>
            </a:p>
          </p:txBody>
        </p:sp>
        <p:sp>
          <p:nvSpPr>
            <p:cNvPr id="2060" name="Freeform 12"/>
            <p:cNvSpPr>
              <a:spLocks noEditPoints="1"/>
            </p:cNvSpPr>
            <p:nvPr userDrawn="1"/>
          </p:nvSpPr>
          <p:spPr bwMode="auto">
            <a:xfrm>
              <a:off x="300" y="623"/>
              <a:ext cx="107" cy="92"/>
            </a:xfrm>
            <a:custGeom>
              <a:avLst/>
              <a:gdLst/>
              <a:ahLst/>
              <a:cxnLst>
                <a:cxn ang="0">
                  <a:pos x="18" y="26"/>
                </a:cxn>
                <a:cxn ang="0">
                  <a:pos x="11" y="19"/>
                </a:cxn>
                <a:cxn ang="0">
                  <a:pos x="18" y="11"/>
                </a:cxn>
                <a:cxn ang="0">
                  <a:pos x="18" y="26"/>
                </a:cxn>
                <a:cxn ang="0">
                  <a:pos x="18" y="26"/>
                </a:cxn>
                <a:cxn ang="0">
                  <a:pos x="27" y="11"/>
                </a:cxn>
                <a:cxn ang="0">
                  <a:pos x="35" y="19"/>
                </a:cxn>
                <a:cxn ang="0">
                  <a:pos x="27" y="26"/>
                </a:cxn>
                <a:cxn ang="0">
                  <a:pos x="27" y="11"/>
                </a:cxn>
                <a:cxn ang="0">
                  <a:pos x="27" y="11"/>
                </a:cxn>
                <a:cxn ang="0">
                  <a:pos x="18" y="39"/>
                </a:cxn>
                <a:cxn ang="0">
                  <a:pos x="28" y="39"/>
                </a:cxn>
                <a:cxn ang="0">
                  <a:pos x="28" y="33"/>
                </a:cxn>
                <a:cxn ang="0">
                  <a:pos x="45" y="19"/>
                </a:cxn>
                <a:cxn ang="0">
                  <a:pos x="28" y="4"/>
                </a:cxn>
                <a:cxn ang="0">
                  <a:pos x="28" y="0"/>
                </a:cxn>
                <a:cxn ang="0">
                  <a:pos x="18" y="0"/>
                </a:cxn>
                <a:cxn ang="0">
                  <a:pos x="18" y="4"/>
                </a:cxn>
                <a:cxn ang="0">
                  <a:pos x="0" y="19"/>
                </a:cxn>
                <a:cxn ang="0">
                  <a:pos x="18" y="33"/>
                </a:cxn>
                <a:cxn ang="0">
                  <a:pos x="18" y="39"/>
                </a:cxn>
                <a:cxn ang="0">
                  <a:pos x="18" y="39"/>
                </a:cxn>
              </a:cxnLst>
              <a:rect l="0" t="0" r="r" b="b"/>
              <a:pathLst>
                <a:path w="45" h="39">
                  <a:moveTo>
                    <a:pt x="18" y="26"/>
                  </a:moveTo>
                  <a:cubicBezTo>
                    <a:pt x="16" y="26"/>
                    <a:pt x="11" y="25"/>
                    <a:pt x="11" y="19"/>
                  </a:cubicBezTo>
                  <a:cubicBezTo>
                    <a:pt x="11" y="12"/>
                    <a:pt x="16" y="11"/>
                    <a:pt x="18" y="11"/>
                  </a:cubicBezTo>
                  <a:cubicBezTo>
                    <a:pt x="18" y="26"/>
                    <a:pt x="18" y="26"/>
                    <a:pt x="18" y="26"/>
                  </a:cubicBezTo>
                  <a:cubicBezTo>
                    <a:pt x="18" y="26"/>
                    <a:pt x="18" y="26"/>
                    <a:pt x="18" y="26"/>
                  </a:cubicBezTo>
                  <a:close/>
                  <a:moveTo>
                    <a:pt x="27" y="11"/>
                  </a:moveTo>
                  <a:cubicBezTo>
                    <a:pt x="30" y="11"/>
                    <a:pt x="35" y="12"/>
                    <a:pt x="35" y="19"/>
                  </a:cubicBezTo>
                  <a:cubicBezTo>
                    <a:pt x="35" y="25"/>
                    <a:pt x="30" y="26"/>
                    <a:pt x="27" y="26"/>
                  </a:cubicBezTo>
                  <a:cubicBezTo>
                    <a:pt x="27" y="11"/>
                    <a:pt x="27" y="11"/>
                    <a:pt x="27" y="11"/>
                  </a:cubicBezTo>
                  <a:cubicBezTo>
                    <a:pt x="27" y="11"/>
                    <a:pt x="27" y="11"/>
                    <a:pt x="27" y="11"/>
                  </a:cubicBezTo>
                  <a:close/>
                  <a:moveTo>
                    <a:pt x="18" y="39"/>
                  </a:moveTo>
                  <a:cubicBezTo>
                    <a:pt x="28" y="39"/>
                    <a:pt x="28" y="39"/>
                    <a:pt x="28" y="39"/>
                  </a:cubicBezTo>
                  <a:cubicBezTo>
                    <a:pt x="28" y="33"/>
                    <a:pt x="28" y="33"/>
                    <a:pt x="28" y="33"/>
                  </a:cubicBezTo>
                  <a:cubicBezTo>
                    <a:pt x="34" y="33"/>
                    <a:pt x="45" y="32"/>
                    <a:pt x="45" y="19"/>
                  </a:cubicBezTo>
                  <a:cubicBezTo>
                    <a:pt x="45" y="6"/>
                    <a:pt x="34" y="4"/>
                    <a:pt x="28" y="4"/>
                  </a:cubicBezTo>
                  <a:cubicBezTo>
                    <a:pt x="28" y="0"/>
                    <a:pt x="28" y="0"/>
                    <a:pt x="28" y="0"/>
                  </a:cubicBezTo>
                  <a:cubicBezTo>
                    <a:pt x="18" y="0"/>
                    <a:pt x="18" y="0"/>
                    <a:pt x="18" y="0"/>
                  </a:cubicBezTo>
                  <a:cubicBezTo>
                    <a:pt x="18" y="4"/>
                    <a:pt x="18" y="4"/>
                    <a:pt x="18" y="4"/>
                  </a:cubicBezTo>
                  <a:cubicBezTo>
                    <a:pt x="11" y="4"/>
                    <a:pt x="0" y="6"/>
                    <a:pt x="0" y="19"/>
                  </a:cubicBezTo>
                  <a:cubicBezTo>
                    <a:pt x="0" y="32"/>
                    <a:pt x="11" y="33"/>
                    <a:pt x="18" y="33"/>
                  </a:cubicBezTo>
                  <a:cubicBezTo>
                    <a:pt x="18" y="39"/>
                    <a:pt x="18" y="39"/>
                    <a:pt x="18" y="39"/>
                  </a:cubicBezTo>
                  <a:cubicBezTo>
                    <a:pt x="18" y="39"/>
                    <a:pt x="18" y="39"/>
                    <a:pt x="18" y="39"/>
                  </a:cubicBezTo>
                  <a:close/>
                </a:path>
              </a:pathLst>
            </a:custGeom>
            <a:solidFill>
              <a:srgbClr val="DC001D"/>
            </a:solidFill>
            <a:ln w="9525">
              <a:noFill/>
              <a:round/>
              <a:headEnd/>
              <a:tailEnd/>
            </a:ln>
          </p:spPr>
          <p:txBody>
            <a:bodyPr/>
            <a:lstStyle/>
            <a:p>
              <a:pPr fontAlgn="base">
                <a:spcBef>
                  <a:spcPct val="0"/>
                </a:spcBef>
                <a:spcAft>
                  <a:spcPct val="0"/>
                </a:spcAft>
                <a:defRPr/>
              </a:pPr>
              <a:endParaRPr lang="ru-RU" sz="1600" dirty="0">
                <a:solidFill>
                  <a:srgbClr val="008000"/>
                </a:solidFill>
                <a:latin typeface="Calibri"/>
                <a:cs typeface="Calibri"/>
              </a:endParaRPr>
            </a:p>
          </p:txBody>
        </p:sp>
        <p:sp>
          <p:nvSpPr>
            <p:cNvPr id="2061" name="Freeform 13"/>
            <p:cNvSpPr>
              <a:spLocks/>
            </p:cNvSpPr>
            <p:nvPr userDrawn="1"/>
          </p:nvSpPr>
          <p:spPr bwMode="auto">
            <a:xfrm>
              <a:off x="420" y="627"/>
              <a:ext cx="83" cy="88"/>
            </a:xfrm>
            <a:custGeom>
              <a:avLst/>
              <a:gdLst/>
              <a:ahLst/>
              <a:cxnLst>
                <a:cxn ang="0">
                  <a:pos x="0" y="0"/>
                </a:cxn>
                <a:cxn ang="0">
                  <a:pos x="0" y="87"/>
                </a:cxn>
                <a:cxn ang="0">
                  <a:pos x="24" y="87"/>
                </a:cxn>
                <a:cxn ang="0">
                  <a:pos x="59" y="35"/>
                </a:cxn>
                <a:cxn ang="0">
                  <a:pos x="59" y="87"/>
                </a:cxn>
                <a:cxn ang="0">
                  <a:pos x="83" y="87"/>
                </a:cxn>
                <a:cxn ang="0">
                  <a:pos x="83" y="0"/>
                </a:cxn>
                <a:cxn ang="0">
                  <a:pos x="57" y="0"/>
                </a:cxn>
                <a:cxn ang="0">
                  <a:pos x="24" y="52"/>
                </a:cxn>
                <a:cxn ang="0">
                  <a:pos x="24" y="0"/>
                </a:cxn>
                <a:cxn ang="0">
                  <a:pos x="0" y="0"/>
                </a:cxn>
                <a:cxn ang="0">
                  <a:pos x="0" y="0"/>
                </a:cxn>
                <a:cxn ang="0">
                  <a:pos x="0" y="0"/>
                </a:cxn>
              </a:cxnLst>
              <a:rect l="0" t="0" r="r" b="b"/>
              <a:pathLst>
                <a:path w="83" h="87">
                  <a:moveTo>
                    <a:pt x="0" y="0"/>
                  </a:moveTo>
                  <a:lnTo>
                    <a:pt x="0" y="87"/>
                  </a:lnTo>
                  <a:lnTo>
                    <a:pt x="24" y="87"/>
                  </a:lnTo>
                  <a:lnTo>
                    <a:pt x="59" y="35"/>
                  </a:lnTo>
                  <a:lnTo>
                    <a:pt x="59" y="87"/>
                  </a:lnTo>
                  <a:lnTo>
                    <a:pt x="83" y="87"/>
                  </a:lnTo>
                  <a:lnTo>
                    <a:pt x="83" y="0"/>
                  </a:lnTo>
                  <a:lnTo>
                    <a:pt x="57" y="0"/>
                  </a:lnTo>
                  <a:lnTo>
                    <a:pt x="24" y="52"/>
                  </a:lnTo>
                  <a:lnTo>
                    <a:pt x="24" y="0"/>
                  </a:lnTo>
                  <a:lnTo>
                    <a:pt x="0" y="0"/>
                  </a:lnTo>
                  <a:lnTo>
                    <a:pt x="0" y="0"/>
                  </a:lnTo>
                  <a:lnTo>
                    <a:pt x="0" y="0"/>
                  </a:lnTo>
                  <a:close/>
                </a:path>
              </a:pathLst>
            </a:custGeom>
            <a:solidFill>
              <a:srgbClr val="DC001D"/>
            </a:solidFill>
            <a:ln w="9525">
              <a:noFill/>
              <a:round/>
              <a:headEnd/>
              <a:tailEnd/>
            </a:ln>
          </p:spPr>
          <p:txBody>
            <a:bodyPr/>
            <a:lstStyle/>
            <a:p>
              <a:pPr fontAlgn="base">
                <a:spcBef>
                  <a:spcPct val="0"/>
                </a:spcBef>
                <a:spcAft>
                  <a:spcPct val="0"/>
                </a:spcAft>
                <a:defRPr/>
              </a:pPr>
              <a:endParaRPr lang="ru-RU" sz="1600" dirty="0">
                <a:solidFill>
                  <a:srgbClr val="008000"/>
                </a:solidFill>
                <a:latin typeface="Calibri"/>
                <a:cs typeface="Calibri"/>
              </a:endParaRPr>
            </a:p>
          </p:txBody>
        </p:sp>
        <p:sp>
          <p:nvSpPr>
            <p:cNvPr id="2062" name="Freeform 14"/>
            <p:cNvSpPr>
              <a:spLocks noEditPoints="1"/>
            </p:cNvSpPr>
            <p:nvPr userDrawn="1"/>
          </p:nvSpPr>
          <p:spPr bwMode="auto">
            <a:xfrm>
              <a:off x="515" y="627"/>
              <a:ext cx="68" cy="88"/>
            </a:xfrm>
            <a:custGeom>
              <a:avLst/>
              <a:gdLst/>
              <a:ahLst/>
              <a:cxnLst>
                <a:cxn ang="0">
                  <a:pos x="10" y="8"/>
                </a:cxn>
                <a:cxn ang="0">
                  <a:pos x="13" y="8"/>
                </a:cxn>
                <a:cxn ang="0">
                  <a:pos x="18" y="12"/>
                </a:cxn>
                <a:cxn ang="0">
                  <a:pos x="13" y="16"/>
                </a:cxn>
                <a:cxn ang="0">
                  <a:pos x="10" y="16"/>
                </a:cxn>
                <a:cxn ang="0">
                  <a:pos x="10" y="8"/>
                </a:cxn>
                <a:cxn ang="0">
                  <a:pos x="10" y="8"/>
                </a:cxn>
                <a:cxn ang="0">
                  <a:pos x="0" y="37"/>
                </a:cxn>
                <a:cxn ang="0">
                  <a:pos x="10" y="37"/>
                </a:cxn>
                <a:cxn ang="0">
                  <a:pos x="10" y="24"/>
                </a:cxn>
                <a:cxn ang="0">
                  <a:pos x="16" y="24"/>
                </a:cxn>
                <a:cxn ang="0">
                  <a:pos x="29" y="12"/>
                </a:cxn>
                <a:cxn ang="0">
                  <a:pos x="16" y="0"/>
                </a:cxn>
                <a:cxn ang="0">
                  <a:pos x="0" y="0"/>
                </a:cxn>
                <a:cxn ang="0">
                  <a:pos x="0" y="37"/>
                </a:cxn>
                <a:cxn ang="0">
                  <a:pos x="0" y="37"/>
                </a:cxn>
              </a:cxnLst>
              <a:rect l="0" t="0" r="r" b="b"/>
              <a:pathLst>
                <a:path w="29" h="37">
                  <a:moveTo>
                    <a:pt x="10" y="8"/>
                  </a:moveTo>
                  <a:cubicBezTo>
                    <a:pt x="13" y="8"/>
                    <a:pt x="13" y="8"/>
                    <a:pt x="13" y="8"/>
                  </a:cubicBezTo>
                  <a:cubicBezTo>
                    <a:pt x="18" y="8"/>
                    <a:pt x="18" y="10"/>
                    <a:pt x="18" y="12"/>
                  </a:cubicBezTo>
                  <a:cubicBezTo>
                    <a:pt x="18" y="14"/>
                    <a:pt x="18" y="16"/>
                    <a:pt x="13" y="16"/>
                  </a:cubicBezTo>
                  <a:cubicBezTo>
                    <a:pt x="10" y="16"/>
                    <a:pt x="10" y="16"/>
                    <a:pt x="10" y="16"/>
                  </a:cubicBezTo>
                  <a:cubicBezTo>
                    <a:pt x="10" y="8"/>
                    <a:pt x="10" y="8"/>
                    <a:pt x="10" y="8"/>
                  </a:cubicBezTo>
                  <a:cubicBezTo>
                    <a:pt x="10" y="8"/>
                    <a:pt x="10" y="8"/>
                    <a:pt x="10" y="8"/>
                  </a:cubicBezTo>
                  <a:close/>
                  <a:moveTo>
                    <a:pt x="0" y="37"/>
                  </a:moveTo>
                  <a:cubicBezTo>
                    <a:pt x="10" y="37"/>
                    <a:pt x="10" y="37"/>
                    <a:pt x="10" y="37"/>
                  </a:cubicBezTo>
                  <a:cubicBezTo>
                    <a:pt x="10" y="24"/>
                    <a:pt x="10" y="24"/>
                    <a:pt x="10" y="24"/>
                  </a:cubicBezTo>
                  <a:cubicBezTo>
                    <a:pt x="16" y="24"/>
                    <a:pt x="16" y="24"/>
                    <a:pt x="16" y="24"/>
                  </a:cubicBezTo>
                  <a:cubicBezTo>
                    <a:pt x="26" y="24"/>
                    <a:pt x="29" y="17"/>
                    <a:pt x="29" y="12"/>
                  </a:cubicBezTo>
                  <a:cubicBezTo>
                    <a:pt x="29" y="7"/>
                    <a:pt x="26" y="0"/>
                    <a:pt x="16" y="0"/>
                  </a:cubicBezTo>
                  <a:cubicBezTo>
                    <a:pt x="0" y="0"/>
                    <a:pt x="0" y="0"/>
                    <a:pt x="0" y="0"/>
                  </a:cubicBezTo>
                  <a:cubicBezTo>
                    <a:pt x="0" y="37"/>
                    <a:pt x="0" y="37"/>
                    <a:pt x="0" y="37"/>
                  </a:cubicBezTo>
                  <a:cubicBezTo>
                    <a:pt x="0" y="37"/>
                    <a:pt x="0" y="37"/>
                    <a:pt x="0" y="37"/>
                  </a:cubicBezTo>
                  <a:close/>
                </a:path>
              </a:pathLst>
            </a:custGeom>
            <a:solidFill>
              <a:srgbClr val="DC001D"/>
            </a:solidFill>
            <a:ln w="9525">
              <a:noFill/>
              <a:round/>
              <a:headEnd/>
              <a:tailEnd/>
            </a:ln>
          </p:spPr>
          <p:txBody>
            <a:bodyPr/>
            <a:lstStyle/>
            <a:p>
              <a:pPr fontAlgn="base">
                <a:spcBef>
                  <a:spcPct val="0"/>
                </a:spcBef>
                <a:spcAft>
                  <a:spcPct val="0"/>
                </a:spcAft>
                <a:defRPr/>
              </a:pPr>
              <a:endParaRPr lang="ru-RU" sz="1600" dirty="0">
                <a:solidFill>
                  <a:srgbClr val="008000"/>
                </a:solidFill>
                <a:latin typeface="Calibri"/>
                <a:cs typeface="Calibri"/>
              </a:endParaRPr>
            </a:p>
          </p:txBody>
        </p:sp>
        <p:sp>
          <p:nvSpPr>
            <p:cNvPr id="2063" name="Freeform 15"/>
            <p:cNvSpPr>
              <a:spLocks/>
            </p:cNvSpPr>
            <p:nvPr userDrawn="1"/>
          </p:nvSpPr>
          <p:spPr bwMode="auto">
            <a:xfrm>
              <a:off x="588" y="627"/>
              <a:ext cx="105" cy="88"/>
            </a:xfrm>
            <a:custGeom>
              <a:avLst/>
              <a:gdLst/>
              <a:ahLst/>
              <a:cxnLst>
                <a:cxn ang="0">
                  <a:pos x="0" y="87"/>
                </a:cxn>
                <a:cxn ang="0">
                  <a:pos x="24" y="87"/>
                </a:cxn>
                <a:cxn ang="0">
                  <a:pos x="31" y="35"/>
                </a:cxn>
                <a:cxn ang="0">
                  <a:pos x="45" y="87"/>
                </a:cxn>
                <a:cxn ang="0">
                  <a:pos x="61" y="87"/>
                </a:cxn>
                <a:cxn ang="0">
                  <a:pos x="76" y="35"/>
                </a:cxn>
                <a:cxn ang="0">
                  <a:pos x="83" y="87"/>
                </a:cxn>
                <a:cxn ang="0">
                  <a:pos x="104" y="87"/>
                </a:cxn>
                <a:cxn ang="0">
                  <a:pos x="92" y="0"/>
                </a:cxn>
                <a:cxn ang="0">
                  <a:pos x="69" y="0"/>
                </a:cxn>
                <a:cxn ang="0">
                  <a:pos x="52" y="52"/>
                </a:cxn>
                <a:cxn ang="0">
                  <a:pos x="38" y="0"/>
                </a:cxn>
                <a:cxn ang="0">
                  <a:pos x="14" y="0"/>
                </a:cxn>
                <a:cxn ang="0">
                  <a:pos x="0" y="87"/>
                </a:cxn>
                <a:cxn ang="0">
                  <a:pos x="0" y="87"/>
                </a:cxn>
                <a:cxn ang="0">
                  <a:pos x="0" y="87"/>
                </a:cxn>
              </a:cxnLst>
              <a:rect l="0" t="0" r="r" b="b"/>
              <a:pathLst>
                <a:path w="104" h="87">
                  <a:moveTo>
                    <a:pt x="0" y="87"/>
                  </a:moveTo>
                  <a:lnTo>
                    <a:pt x="24" y="87"/>
                  </a:lnTo>
                  <a:lnTo>
                    <a:pt x="31" y="35"/>
                  </a:lnTo>
                  <a:lnTo>
                    <a:pt x="45" y="87"/>
                  </a:lnTo>
                  <a:lnTo>
                    <a:pt x="61" y="87"/>
                  </a:lnTo>
                  <a:lnTo>
                    <a:pt x="76" y="35"/>
                  </a:lnTo>
                  <a:lnTo>
                    <a:pt x="83" y="87"/>
                  </a:lnTo>
                  <a:lnTo>
                    <a:pt x="104" y="87"/>
                  </a:lnTo>
                  <a:lnTo>
                    <a:pt x="92" y="0"/>
                  </a:lnTo>
                  <a:lnTo>
                    <a:pt x="69" y="0"/>
                  </a:lnTo>
                  <a:lnTo>
                    <a:pt x="52" y="52"/>
                  </a:lnTo>
                  <a:lnTo>
                    <a:pt x="38" y="0"/>
                  </a:lnTo>
                  <a:lnTo>
                    <a:pt x="14" y="0"/>
                  </a:lnTo>
                  <a:lnTo>
                    <a:pt x="0" y="87"/>
                  </a:lnTo>
                  <a:lnTo>
                    <a:pt x="0" y="87"/>
                  </a:lnTo>
                  <a:lnTo>
                    <a:pt x="0" y="87"/>
                  </a:lnTo>
                  <a:close/>
                </a:path>
              </a:pathLst>
            </a:custGeom>
            <a:solidFill>
              <a:srgbClr val="DC001D"/>
            </a:solidFill>
            <a:ln w="9525">
              <a:noFill/>
              <a:round/>
              <a:headEnd/>
              <a:tailEnd/>
            </a:ln>
          </p:spPr>
          <p:txBody>
            <a:bodyPr/>
            <a:lstStyle/>
            <a:p>
              <a:pPr fontAlgn="base">
                <a:spcBef>
                  <a:spcPct val="0"/>
                </a:spcBef>
                <a:spcAft>
                  <a:spcPct val="0"/>
                </a:spcAft>
                <a:defRPr/>
              </a:pPr>
              <a:endParaRPr lang="ru-RU" sz="1600" dirty="0">
                <a:solidFill>
                  <a:srgbClr val="008000"/>
                </a:solidFill>
                <a:latin typeface="Calibri"/>
                <a:cs typeface="Calibri"/>
              </a:endParaRPr>
            </a:p>
          </p:txBody>
        </p:sp>
        <p:sp>
          <p:nvSpPr>
            <p:cNvPr id="2064" name="Freeform 16"/>
            <p:cNvSpPr>
              <a:spLocks noEditPoints="1"/>
            </p:cNvSpPr>
            <p:nvPr userDrawn="1"/>
          </p:nvSpPr>
          <p:spPr bwMode="auto">
            <a:xfrm>
              <a:off x="695" y="627"/>
              <a:ext cx="89" cy="88"/>
            </a:xfrm>
            <a:custGeom>
              <a:avLst/>
              <a:gdLst/>
              <a:ahLst/>
              <a:cxnLst>
                <a:cxn ang="0">
                  <a:pos x="45" y="21"/>
                </a:cxn>
                <a:cxn ang="0">
                  <a:pos x="55" y="52"/>
                </a:cxn>
                <a:cxn ang="0">
                  <a:pos x="36" y="52"/>
                </a:cxn>
                <a:cxn ang="0">
                  <a:pos x="45" y="21"/>
                </a:cxn>
                <a:cxn ang="0">
                  <a:pos x="45" y="21"/>
                </a:cxn>
                <a:cxn ang="0">
                  <a:pos x="45" y="21"/>
                </a:cxn>
                <a:cxn ang="0">
                  <a:pos x="0" y="87"/>
                </a:cxn>
                <a:cxn ang="0">
                  <a:pos x="26" y="87"/>
                </a:cxn>
                <a:cxn ang="0">
                  <a:pos x="31" y="71"/>
                </a:cxn>
                <a:cxn ang="0">
                  <a:pos x="59" y="71"/>
                </a:cxn>
                <a:cxn ang="0">
                  <a:pos x="64" y="87"/>
                </a:cxn>
                <a:cxn ang="0">
                  <a:pos x="90" y="87"/>
                </a:cxn>
                <a:cxn ang="0">
                  <a:pos x="59" y="0"/>
                </a:cxn>
                <a:cxn ang="0">
                  <a:pos x="31" y="0"/>
                </a:cxn>
                <a:cxn ang="0">
                  <a:pos x="0" y="87"/>
                </a:cxn>
                <a:cxn ang="0">
                  <a:pos x="0" y="87"/>
                </a:cxn>
                <a:cxn ang="0">
                  <a:pos x="0" y="87"/>
                </a:cxn>
              </a:cxnLst>
              <a:rect l="0" t="0" r="r" b="b"/>
              <a:pathLst>
                <a:path w="90" h="87">
                  <a:moveTo>
                    <a:pt x="45" y="21"/>
                  </a:moveTo>
                  <a:lnTo>
                    <a:pt x="55" y="52"/>
                  </a:lnTo>
                  <a:lnTo>
                    <a:pt x="36" y="52"/>
                  </a:lnTo>
                  <a:lnTo>
                    <a:pt x="45" y="21"/>
                  </a:lnTo>
                  <a:lnTo>
                    <a:pt x="45" y="21"/>
                  </a:lnTo>
                  <a:lnTo>
                    <a:pt x="45" y="21"/>
                  </a:lnTo>
                  <a:close/>
                  <a:moveTo>
                    <a:pt x="0" y="87"/>
                  </a:moveTo>
                  <a:lnTo>
                    <a:pt x="26" y="87"/>
                  </a:lnTo>
                  <a:lnTo>
                    <a:pt x="31" y="71"/>
                  </a:lnTo>
                  <a:lnTo>
                    <a:pt x="59" y="71"/>
                  </a:lnTo>
                  <a:lnTo>
                    <a:pt x="64" y="87"/>
                  </a:lnTo>
                  <a:lnTo>
                    <a:pt x="90" y="87"/>
                  </a:lnTo>
                  <a:lnTo>
                    <a:pt x="59" y="0"/>
                  </a:lnTo>
                  <a:lnTo>
                    <a:pt x="31" y="0"/>
                  </a:lnTo>
                  <a:lnTo>
                    <a:pt x="0" y="87"/>
                  </a:lnTo>
                  <a:lnTo>
                    <a:pt x="0" y="87"/>
                  </a:lnTo>
                  <a:lnTo>
                    <a:pt x="0" y="87"/>
                  </a:lnTo>
                  <a:close/>
                </a:path>
              </a:pathLst>
            </a:custGeom>
            <a:solidFill>
              <a:srgbClr val="DC001D"/>
            </a:solidFill>
            <a:ln w="9525">
              <a:noFill/>
              <a:round/>
              <a:headEnd/>
              <a:tailEnd/>
            </a:ln>
          </p:spPr>
          <p:txBody>
            <a:bodyPr/>
            <a:lstStyle/>
            <a:p>
              <a:pPr fontAlgn="base">
                <a:spcBef>
                  <a:spcPct val="0"/>
                </a:spcBef>
                <a:spcAft>
                  <a:spcPct val="0"/>
                </a:spcAft>
                <a:defRPr/>
              </a:pPr>
              <a:endParaRPr lang="ru-RU" sz="1600" dirty="0">
                <a:solidFill>
                  <a:srgbClr val="008000"/>
                </a:solidFill>
                <a:latin typeface="Calibri"/>
                <a:cs typeface="Calibri"/>
              </a:endParaRPr>
            </a:p>
          </p:txBody>
        </p:sp>
        <p:sp>
          <p:nvSpPr>
            <p:cNvPr id="2065" name="Freeform 17"/>
            <p:cNvSpPr>
              <a:spLocks noEditPoints="1"/>
            </p:cNvSpPr>
            <p:nvPr userDrawn="1"/>
          </p:nvSpPr>
          <p:spPr bwMode="auto">
            <a:xfrm>
              <a:off x="818" y="627"/>
              <a:ext cx="64" cy="38"/>
            </a:xfrm>
            <a:custGeom>
              <a:avLst/>
              <a:gdLst/>
              <a:ahLst/>
              <a:cxnLst>
                <a:cxn ang="0">
                  <a:pos x="64" y="0"/>
                </a:cxn>
                <a:cxn ang="0">
                  <a:pos x="47" y="0"/>
                </a:cxn>
                <a:cxn ang="0">
                  <a:pos x="28" y="38"/>
                </a:cxn>
                <a:cxn ang="0">
                  <a:pos x="50" y="38"/>
                </a:cxn>
                <a:cxn ang="0">
                  <a:pos x="64" y="0"/>
                </a:cxn>
                <a:cxn ang="0">
                  <a:pos x="64" y="0"/>
                </a:cxn>
                <a:cxn ang="0">
                  <a:pos x="64" y="0"/>
                </a:cxn>
                <a:cxn ang="0">
                  <a:pos x="33" y="0"/>
                </a:cxn>
                <a:cxn ang="0">
                  <a:pos x="17" y="0"/>
                </a:cxn>
                <a:cxn ang="0">
                  <a:pos x="0" y="38"/>
                </a:cxn>
                <a:cxn ang="0">
                  <a:pos x="21" y="38"/>
                </a:cxn>
                <a:cxn ang="0">
                  <a:pos x="33" y="0"/>
                </a:cxn>
                <a:cxn ang="0">
                  <a:pos x="33" y="0"/>
                </a:cxn>
                <a:cxn ang="0">
                  <a:pos x="33" y="0"/>
                </a:cxn>
              </a:cxnLst>
              <a:rect l="0" t="0" r="r" b="b"/>
              <a:pathLst>
                <a:path w="64" h="38">
                  <a:moveTo>
                    <a:pt x="64" y="0"/>
                  </a:moveTo>
                  <a:lnTo>
                    <a:pt x="47" y="0"/>
                  </a:lnTo>
                  <a:lnTo>
                    <a:pt x="28" y="38"/>
                  </a:lnTo>
                  <a:lnTo>
                    <a:pt x="50" y="38"/>
                  </a:lnTo>
                  <a:lnTo>
                    <a:pt x="64" y="0"/>
                  </a:lnTo>
                  <a:lnTo>
                    <a:pt x="64" y="0"/>
                  </a:lnTo>
                  <a:lnTo>
                    <a:pt x="64" y="0"/>
                  </a:lnTo>
                  <a:close/>
                  <a:moveTo>
                    <a:pt x="33" y="0"/>
                  </a:moveTo>
                  <a:lnTo>
                    <a:pt x="17" y="0"/>
                  </a:lnTo>
                  <a:lnTo>
                    <a:pt x="0" y="38"/>
                  </a:lnTo>
                  <a:lnTo>
                    <a:pt x="21" y="38"/>
                  </a:lnTo>
                  <a:lnTo>
                    <a:pt x="33" y="0"/>
                  </a:lnTo>
                  <a:lnTo>
                    <a:pt x="33" y="0"/>
                  </a:lnTo>
                  <a:lnTo>
                    <a:pt x="33" y="0"/>
                  </a:lnTo>
                  <a:close/>
                </a:path>
              </a:pathLst>
            </a:custGeom>
            <a:solidFill>
              <a:srgbClr val="DC001D"/>
            </a:solidFill>
            <a:ln w="9525">
              <a:noFill/>
              <a:round/>
              <a:headEnd/>
              <a:tailEnd/>
            </a:ln>
          </p:spPr>
          <p:txBody>
            <a:bodyPr/>
            <a:lstStyle/>
            <a:p>
              <a:pPr fontAlgn="base">
                <a:spcBef>
                  <a:spcPct val="0"/>
                </a:spcBef>
                <a:spcAft>
                  <a:spcPct val="0"/>
                </a:spcAft>
                <a:defRPr/>
              </a:pPr>
              <a:endParaRPr lang="ru-RU" sz="1600" dirty="0">
                <a:solidFill>
                  <a:srgbClr val="008000"/>
                </a:solidFill>
                <a:latin typeface="Calibri"/>
                <a:cs typeface="Calibri"/>
              </a:endParaRPr>
            </a:p>
          </p:txBody>
        </p:sp>
        <p:sp>
          <p:nvSpPr>
            <p:cNvPr id="2066" name="Freeform 18"/>
            <p:cNvSpPr>
              <a:spLocks/>
            </p:cNvSpPr>
            <p:nvPr userDrawn="1"/>
          </p:nvSpPr>
          <p:spPr bwMode="auto">
            <a:xfrm>
              <a:off x="904" y="627"/>
              <a:ext cx="35" cy="88"/>
            </a:xfrm>
            <a:custGeom>
              <a:avLst/>
              <a:gdLst/>
              <a:ahLst/>
              <a:cxnLst>
                <a:cxn ang="0">
                  <a:pos x="12" y="87"/>
                </a:cxn>
                <a:cxn ang="0">
                  <a:pos x="36" y="87"/>
                </a:cxn>
                <a:cxn ang="0">
                  <a:pos x="36" y="0"/>
                </a:cxn>
                <a:cxn ang="0">
                  <a:pos x="0" y="0"/>
                </a:cxn>
                <a:cxn ang="0">
                  <a:pos x="0" y="19"/>
                </a:cxn>
                <a:cxn ang="0">
                  <a:pos x="12" y="19"/>
                </a:cxn>
                <a:cxn ang="0">
                  <a:pos x="12" y="87"/>
                </a:cxn>
                <a:cxn ang="0">
                  <a:pos x="12" y="87"/>
                </a:cxn>
                <a:cxn ang="0">
                  <a:pos x="12" y="87"/>
                </a:cxn>
              </a:cxnLst>
              <a:rect l="0" t="0" r="r" b="b"/>
              <a:pathLst>
                <a:path w="36" h="87">
                  <a:moveTo>
                    <a:pt x="12" y="87"/>
                  </a:moveTo>
                  <a:lnTo>
                    <a:pt x="36" y="87"/>
                  </a:lnTo>
                  <a:lnTo>
                    <a:pt x="36" y="0"/>
                  </a:lnTo>
                  <a:lnTo>
                    <a:pt x="0" y="0"/>
                  </a:lnTo>
                  <a:lnTo>
                    <a:pt x="0" y="19"/>
                  </a:lnTo>
                  <a:lnTo>
                    <a:pt x="12" y="19"/>
                  </a:lnTo>
                  <a:lnTo>
                    <a:pt x="12" y="87"/>
                  </a:lnTo>
                  <a:lnTo>
                    <a:pt x="12" y="87"/>
                  </a:lnTo>
                  <a:lnTo>
                    <a:pt x="12" y="87"/>
                  </a:lnTo>
                  <a:close/>
                </a:path>
              </a:pathLst>
            </a:custGeom>
            <a:solidFill>
              <a:srgbClr val="DC001D"/>
            </a:solidFill>
            <a:ln w="9525">
              <a:noFill/>
              <a:round/>
              <a:headEnd/>
              <a:tailEnd/>
            </a:ln>
          </p:spPr>
          <p:txBody>
            <a:bodyPr/>
            <a:lstStyle/>
            <a:p>
              <a:pPr fontAlgn="base">
                <a:spcBef>
                  <a:spcPct val="0"/>
                </a:spcBef>
                <a:spcAft>
                  <a:spcPct val="0"/>
                </a:spcAft>
                <a:defRPr/>
              </a:pPr>
              <a:endParaRPr lang="ru-RU" sz="1600" dirty="0">
                <a:solidFill>
                  <a:srgbClr val="008000"/>
                </a:solidFill>
                <a:latin typeface="Calibri"/>
                <a:cs typeface="Calibri"/>
              </a:endParaRPr>
            </a:p>
          </p:txBody>
        </p:sp>
        <p:sp>
          <p:nvSpPr>
            <p:cNvPr id="2067" name="Freeform 19"/>
            <p:cNvSpPr>
              <a:spLocks/>
            </p:cNvSpPr>
            <p:nvPr userDrawn="1"/>
          </p:nvSpPr>
          <p:spPr bwMode="auto">
            <a:xfrm>
              <a:off x="963" y="626"/>
              <a:ext cx="68" cy="92"/>
            </a:xfrm>
            <a:custGeom>
              <a:avLst/>
              <a:gdLst/>
              <a:ahLst/>
              <a:cxnLst>
                <a:cxn ang="0">
                  <a:pos x="29" y="25"/>
                </a:cxn>
                <a:cxn ang="0">
                  <a:pos x="20" y="30"/>
                </a:cxn>
                <a:cxn ang="0">
                  <a:pos x="11" y="19"/>
                </a:cxn>
                <a:cxn ang="0">
                  <a:pos x="20" y="9"/>
                </a:cxn>
                <a:cxn ang="0">
                  <a:pos x="29" y="13"/>
                </a:cxn>
                <a:cxn ang="0">
                  <a:pos x="29" y="3"/>
                </a:cxn>
                <a:cxn ang="0">
                  <a:pos x="19" y="0"/>
                </a:cxn>
                <a:cxn ang="0">
                  <a:pos x="0" y="19"/>
                </a:cxn>
                <a:cxn ang="0">
                  <a:pos x="19" y="39"/>
                </a:cxn>
                <a:cxn ang="0">
                  <a:pos x="29" y="36"/>
                </a:cxn>
                <a:cxn ang="0">
                  <a:pos x="29" y="25"/>
                </a:cxn>
                <a:cxn ang="0">
                  <a:pos x="29" y="25"/>
                </a:cxn>
              </a:cxnLst>
              <a:rect l="0" t="0" r="r" b="b"/>
              <a:pathLst>
                <a:path w="29" h="39">
                  <a:moveTo>
                    <a:pt x="29" y="25"/>
                  </a:moveTo>
                  <a:cubicBezTo>
                    <a:pt x="27" y="27"/>
                    <a:pt x="24" y="30"/>
                    <a:pt x="20" y="30"/>
                  </a:cubicBezTo>
                  <a:cubicBezTo>
                    <a:pt x="14" y="30"/>
                    <a:pt x="11" y="25"/>
                    <a:pt x="11" y="19"/>
                  </a:cubicBezTo>
                  <a:cubicBezTo>
                    <a:pt x="11" y="13"/>
                    <a:pt x="14" y="9"/>
                    <a:pt x="20" y="9"/>
                  </a:cubicBezTo>
                  <a:cubicBezTo>
                    <a:pt x="24" y="9"/>
                    <a:pt x="27" y="11"/>
                    <a:pt x="29" y="13"/>
                  </a:cubicBezTo>
                  <a:cubicBezTo>
                    <a:pt x="29" y="3"/>
                    <a:pt x="29" y="3"/>
                    <a:pt x="29" y="3"/>
                  </a:cubicBezTo>
                  <a:cubicBezTo>
                    <a:pt x="26" y="1"/>
                    <a:pt x="22" y="0"/>
                    <a:pt x="19" y="0"/>
                  </a:cubicBezTo>
                  <a:cubicBezTo>
                    <a:pt x="9" y="0"/>
                    <a:pt x="0" y="7"/>
                    <a:pt x="0" y="19"/>
                  </a:cubicBezTo>
                  <a:cubicBezTo>
                    <a:pt x="0" y="31"/>
                    <a:pt x="8" y="39"/>
                    <a:pt x="19" y="39"/>
                  </a:cubicBezTo>
                  <a:cubicBezTo>
                    <a:pt x="22" y="39"/>
                    <a:pt x="26" y="38"/>
                    <a:pt x="29" y="36"/>
                  </a:cubicBezTo>
                  <a:cubicBezTo>
                    <a:pt x="29" y="25"/>
                    <a:pt x="29" y="25"/>
                    <a:pt x="29" y="25"/>
                  </a:cubicBezTo>
                  <a:cubicBezTo>
                    <a:pt x="29" y="25"/>
                    <a:pt x="29" y="25"/>
                    <a:pt x="29" y="25"/>
                  </a:cubicBezTo>
                  <a:close/>
                </a:path>
              </a:pathLst>
            </a:custGeom>
            <a:solidFill>
              <a:srgbClr val="DC001D"/>
            </a:solidFill>
            <a:ln w="9525">
              <a:noFill/>
              <a:round/>
              <a:headEnd/>
              <a:tailEnd/>
            </a:ln>
          </p:spPr>
          <p:txBody>
            <a:bodyPr/>
            <a:lstStyle/>
            <a:p>
              <a:pPr fontAlgn="base">
                <a:spcBef>
                  <a:spcPct val="0"/>
                </a:spcBef>
                <a:spcAft>
                  <a:spcPct val="0"/>
                </a:spcAft>
                <a:defRPr/>
              </a:pPr>
              <a:endParaRPr lang="ru-RU" sz="1600" dirty="0">
                <a:solidFill>
                  <a:srgbClr val="008000"/>
                </a:solidFill>
                <a:latin typeface="Calibri"/>
                <a:cs typeface="Calibri"/>
              </a:endParaRPr>
            </a:p>
          </p:txBody>
        </p:sp>
        <p:sp>
          <p:nvSpPr>
            <p:cNvPr id="2068" name="Freeform 20"/>
            <p:cNvSpPr>
              <a:spLocks noEditPoints="1"/>
            </p:cNvSpPr>
            <p:nvPr userDrawn="1"/>
          </p:nvSpPr>
          <p:spPr bwMode="auto">
            <a:xfrm>
              <a:off x="1037" y="627"/>
              <a:ext cx="64" cy="38"/>
            </a:xfrm>
            <a:custGeom>
              <a:avLst/>
              <a:gdLst/>
              <a:ahLst/>
              <a:cxnLst>
                <a:cxn ang="0">
                  <a:pos x="28" y="38"/>
                </a:cxn>
                <a:cxn ang="0">
                  <a:pos x="45" y="38"/>
                </a:cxn>
                <a:cxn ang="0">
                  <a:pos x="63" y="0"/>
                </a:cxn>
                <a:cxn ang="0">
                  <a:pos x="42" y="0"/>
                </a:cxn>
                <a:cxn ang="0">
                  <a:pos x="28" y="38"/>
                </a:cxn>
                <a:cxn ang="0">
                  <a:pos x="28" y="38"/>
                </a:cxn>
                <a:cxn ang="0">
                  <a:pos x="28" y="38"/>
                </a:cxn>
                <a:cxn ang="0">
                  <a:pos x="0" y="38"/>
                </a:cxn>
                <a:cxn ang="0">
                  <a:pos x="16" y="38"/>
                </a:cxn>
                <a:cxn ang="0">
                  <a:pos x="35" y="0"/>
                </a:cxn>
                <a:cxn ang="0">
                  <a:pos x="14" y="0"/>
                </a:cxn>
                <a:cxn ang="0">
                  <a:pos x="0" y="38"/>
                </a:cxn>
                <a:cxn ang="0">
                  <a:pos x="0" y="38"/>
                </a:cxn>
                <a:cxn ang="0">
                  <a:pos x="0" y="38"/>
                </a:cxn>
              </a:cxnLst>
              <a:rect l="0" t="0" r="r" b="b"/>
              <a:pathLst>
                <a:path w="63" h="38">
                  <a:moveTo>
                    <a:pt x="28" y="38"/>
                  </a:moveTo>
                  <a:lnTo>
                    <a:pt x="45" y="38"/>
                  </a:lnTo>
                  <a:lnTo>
                    <a:pt x="63" y="0"/>
                  </a:lnTo>
                  <a:lnTo>
                    <a:pt x="42" y="0"/>
                  </a:lnTo>
                  <a:lnTo>
                    <a:pt x="28" y="38"/>
                  </a:lnTo>
                  <a:lnTo>
                    <a:pt x="28" y="38"/>
                  </a:lnTo>
                  <a:lnTo>
                    <a:pt x="28" y="38"/>
                  </a:lnTo>
                  <a:close/>
                  <a:moveTo>
                    <a:pt x="0" y="38"/>
                  </a:moveTo>
                  <a:lnTo>
                    <a:pt x="16" y="38"/>
                  </a:lnTo>
                  <a:lnTo>
                    <a:pt x="35" y="0"/>
                  </a:lnTo>
                  <a:lnTo>
                    <a:pt x="14" y="0"/>
                  </a:lnTo>
                  <a:lnTo>
                    <a:pt x="0" y="38"/>
                  </a:lnTo>
                  <a:lnTo>
                    <a:pt x="0" y="38"/>
                  </a:lnTo>
                  <a:lnTo>
                    <a:pt x="0" y="38"/>
                  </a:lnTo>
                  <a:close/>
                </a:path>
              </a:pathLst>
            </a:custGeom>
            <a:solidFill>
              <a:srgbClr val="DC001D"/>
            </a:solidFill>
            <a:ln w="9525">
              <a:noFill/>
              <a:round/>
              <a:headEnd/>
              <a:tailEnd/>
            </a:ln>
          </p:spPr>
          <p:txBody>
            <a:bodyPr/>
            <a:lstStyle/>
            <a:p>
              <a:pPr fontAlgn="base">
                <a:spcBef>
                  <a:spcPct val="0"/>
                </a:spcBef>
                <a:spcAft>
                  <a:spcPct val="0"/>
                </a:spcAft>
                <a:defRPr/>
              </a:pPr>
              <a:endParaRPr lang="ru-RU" sz="1600" dirty="0">
                <a:solidFill>
                  <a:srgbClr val="008000"/>
                </a:solidFill>
                <a:latin typeface="Calibri"/>
                <a:cs typeface="Calibri"/>
              </a:endParaRPr>
            </a:p>
          </p:txBody>
        </p:sp>
      </p:grpSp>
    </p:spTree>
    <p:extLst>
      <p:ext uri="{BB962C8B-B14F-4D97-AF65-F5344CB8AC3E}">
        <p14:creationId xmlns:p14="http://schemas.microsoft.com/office/powerpoint/2010/main" val="26707749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p:hf hdr="0" ftr="0" dt="0"/>
  <p:txStyles>
    <p:titleStyle>
      <a:lvl1pPr algn="l" rtl="0" eaLnBrk="0" fontAlgn="base" hangingPunct="0">
        <a:lnSpc>
          <a:spcPct val="80000"/>
        </a:lnSpc>
        <a:spcBef>
          <a:spcPct val="0"/>
        </a:spcBef>
        <a:spcAft>
          <a:spcPct val="0"/>
        </a:spcAft>
        <a:defRPr sz="2800">
          <a:solidFill>
            <a:srgbClr val="003399"/>
          </a:solidFill>
          <a:latin typeface="+mj-lt"/>
          <a:ea typeface="+mj-ea"/>
          <a:cs typeface="+mj-cs"/>
        </a:defRPr>
      </a:lvl1pPr>
      <a:lvl2pPr algn="l" rtl="0" eaLnBrk="0" fontAlgn="base" hangingPunct="0">
        <a:lnSpc>
          <a:spcPct val="80000"/>
        </a:lnSpc>
        <a:spcBef>
          <a:spcPct val="0"/>
        </a:spcBef>
        <a:spcAft>
          <a:spcPct val="0"/>
        </a:spcAft>
        <a:defRPr sz="2800">
          <a:solidFill>
            <a:srgbClr val="003399"/>
          </a:solidFill>
          <a:latin typeface="Arial Black" pitchFamily="34" charset="0"/>
        </a:defRPr>
      </a:lvl2pPr>
      <a:lvl3pPr algn="l" rtl="0" eaLnBrk="0" fontAlgn="base" hangingPunct="0">
        <a:lnSpc>
          <a:spcPct val="80000"/>
        </a:lnSpc>
        <a:spcBef>
          <a:spcPct val="0"/>
        </a:spcBef>
        <a:spcAft>
          <a:spcPct val="0"/>
        </a:spcAft>
        <a:defRPr sz="2800">
          <a:solidFill>
            <a:srgbClr val="003399"/>
          </a:solidFill>
          <a:latin typeface="Arial Black" pitchFamily="34" charset="0"/>
        </a:defRPr>
      </a:lvl3pPr>
      <a:lvl4pPr algn="l" rtl="0" eaLnBrk="0" fontAlgn="base" hangingPunct="0">
        <a:lnSpc>
          <a:spcPct val="80000"/>
        </a:lnSpc>
        <a:spcBef>
          <a:spcPct val="0"/>
        </a:spcBef>
        <a:spcAft>
          <a:spcPct val="0"/>
        </a:spcAft>
        <a:defRPr sz="2800">
          <a:solidFill>
            <a:srgbClr val="003399"/>
          </a:solidFill>
          <a:latin typeface="Arial Black" pitchFamily="34" charset="0"/>
        </a:defRPr>
      </a:lvl4pPr>
      <a:lvl5pPr algn="l" rtl="0" eaLnBrk="0" fontAlgn="base" hangingPunct="0">
        <a:lnSpc>
          <a:spcPct val="80000"/>
        </a:lnSpc>
        <a:spcBef>
          <a:spcPct val="0"/>
        </a:spcBef>
        <a:spcAft>
          <a:spcPct val="0"/>
        </a:spcAft>
        <a:defRPr sz="2800">
          <a:solidFill>
            <a:srgbClr val="003399"/>
          </a:solidFill>
          <a:latin typeface="Arial Black" pitchFamily="34" charset="0"/>
        </a:defRPr>
      </a:lvl5pPr>
      <a:lvl6pPr marL="457200" algn="l" rtl="0" eaLnBrk="0" fontAlgn="base" hangingPunct="0">
        <a:lnSpc>
          <a:spcPct val="80000"/>
        </a:lnSpc>
        <a:spcBef>
          <a:spcPct val="0"/>
        </a:spcBef>
        <a:spcAft>
          <a:spcPct val="0"/>
        </a:spcAft>
        <a:defRPr sz="2800">
          <a:solidFill>
            <a:srgbClr val="003399"/>
          </a:solidFill>
          <a:latin typeface="Arial Black" pitchFamily="34" charset="0"/>
        </a:defRPr>
      </a:lvl6pPr>
      <a:lvl7pPr marL="914400" algn="l" rtl="0" eaLnBrk="0" fontAlgn="base" hangingPunct="0">
        <a:lnSpc>
          <a:spcPct val="80000"/>
        </a:lnSpc>
        <a:spcBef>
          <a:spcPct val="0"/>
        </a:spcBef>
        <a:spcAft>
          <a:spcPct val="0"/>
        </a:spcAft>
        <a:defRPr sz="2800">
          <a:solidFill>
            <a:srgbClr val="003399"/>
          </a:solidFill>
          <a:latin typeface="Arial Black" pitchFamily="34" charset="0"/>
        </a:defRPr>
      </a:lvl7pPr>
      <a:lvl8pPr marL="1371600" algn="l" rtl="0" eaLnBrk="0" fontAlgn="base" hangingPunct="0">
        <a:lnSpc>
          <a:spcPct val="80000"/>
        </a:lnSpc>
        <a:spcBef>
          <a:spcPct val="0"/>
        </a:spcBef>
        <a:spcAft>
          <a:spcPct val="0"/>
        </a:spcAft>
        <a:defRPr sz="2800">
          <a:solidFill>
            <a:srgbClr val="003399"/>
          </a:solidFill>
          <a:latin typeface="Arial Black" pitchFamily="34" charset="0"/>
        </a:defRPr>
      </a:lvl8pPr>
      <a:lvl9pPr marL="1828800" algn="l" rtl="0" eaLnBrk="0" fontAlgn="base" hangingPunct="0">
        <a:lnSpc>
          <a:spcPct val="80000"/>
        </a:lnSpc>
        <a:spcBef>
          <a:spcPct val="0"/>
        </a:spcBef>
        <a:spcAft>
          <a:spcPct val="0"/>
        </a:spcAft>
        <a:defRPr sz="2800">
          <a:solidFill>
            <a:srgbClr val="003399"/>
          </a:solidFill>
          <a:latin typeface="Arial Black" pitchFamily="34" charset="0"/>
        </a:defRPr>
      </a:lvl9pPr>
    </p:titleStyle>
    <p:bodyStyle>
      <a:lvl1pPr marL="342900" indent="-342900" algn="l" rtl="0" eaLnBrk="0" fontAlgn="base" hangingPunct="0">
        <a:lnSpc>
          <a:spcPct val="80000"/>
        </a:lnSpc>
        <a:spcBef>
          <a:spcPct val="20000"/>
        </a:spcBef>
        <a:spcAft>
          <a:spcPct val="0"/>
        </a:spcAft>
        <a:buClr>
          <a:srgbClr val="000099"/>
        </a:buClr>
        <a:buSzPct val="80000"/>
        <a:buFont typeface="Wingdings" pitchFamily="2" charset="2"/>
        <a:buChar char="q"/>
        <a:defRPr sz="2800" b="1">
          <a:solidFill>
            <a:schemeClr val="tx1"/>
          </a:solidFill>
          <a:latin typeface="Calibri"/>
          <a:ea typeface="+mn-ea"/>
          <a:cs typeface="+mn-cs"/>
        </a:defRPr>
      </a:lvl1pPr>
      <a:lvl2pPr marL="742950" indent="-285750" algn="l" rtl="0" eaLnBrk="0" fontAlgn="base" hangingPunct="0">
        <a:spcBef>
          <a:spcPct val="20000"/>
        </a:spcBef>
        <a:spcAft>
          <a:spcPct val="0"/>
        </a:spcAft>
        <a:buSzPct val="90000"/>
        <a:buBlip>
          <a:blip r:embed="rId14"/>
        </a:buBlip>
        <a:defRPr sz="2400" b="1">
          <a:solidFill>
            <a:schemeClr val="tx1"/>
          </a:solidFill>
          <a:latin typeface="Calibri"/>
        </a:defRPr>
      </a:lvl2pPr>
      <a:lvl3pPr marL="1143000" indent="-228600" algn="l" rtl="0" eaLnBrk="0" fontAlgn="base" hangingPunct="0">
        <a:spcBef>
          <a:spcPct val="20000"/>
        </a:spcBef>
        <a:spcAft>
          <a:spcPct val="0"/>
        </a:spcAft>
        <a:buClr>
          <a:srgbClr val="FF0000"/>
        </a:buClr>
        <a:buSzPct val="120000"/>
        <a:buBlip>
          <a:blip r:embed="rId15"/>
        </a:buBlip>
        <a:defRPr sz="2000" b="1">
          <a:solidFill>
            <a:schemeClr val="tx1"/>
          </a:solidFill>
          <a:latin typeface="Calibri"/>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b="1">
          <a:solidFill>
            <a:schemeClr val="tx1"/>
          </a:solidFill>
          <a:latin typeface="+mn-lt"/>
        </a:defRPr>
      </a:lvl5pPr>
      <a:lvl6pPr marL="2514600" indent="-228600" algn="l" rtl="0" eaLnBrk="0" fontAlgn="base" hangingPunct="0">
        <a:spcBef>
          <a:spcPct val="20000"/>
        </a:spcBef>
        <a:spcAft>
          <a:spcPct val="0"/>
        </a:spcAft>
        <a:buChar char="»"/>
        <a:defRPr sz="1600" b="1">
          <a:solidFill>
            <a:schemeClr val="tx1"/>
          </a:solidFill>
          <a:latin typeface="+mn-lt"/>
        </a:defRPr>
      </a:lvl6pPr>
      <a:lvl7pPr marL="2971800" indent="-228600" algn="l" rtl="0" eaLnBrk="0" fontAlgn="base" hangingPunct="0">
        <a:spcBef>
          <a:spcPct val="20000"/>
        </a:spcBef>
        <a:spcAft>
          <a:spcPct val="0"/>
        </a:spcAft>
        <a:buChar char="»"/>
        <a:defRPr sz="1600" b="1">
          <a:solidFill>
            <a:schemeClr val="tx1"/>
          </a:solidFill>
          <a:latin typeface="+mn-lt"/>
        </a:defRPr>
      </a:lvl7pPr>
      <a:lvl8pPr marL="3429000" indent="-228600" algn="l" rtl="0" eaLnBrk="0" fontAlgn="base" hangingPunct="0">
        <a:spcBef>
          <a:spcPct val="20000"/>
        </a:spcBef>
        <a:spcAft>
          <a:spcPct val="0"/>
        </a:spcAft>
        <a:buChar char="»"/>
        <a:defRPr sz="1600" b="1">
          <a:solidFill>
            <a:schemeClr val="tx1"/>
          </a:solidFill>
          <a:latin typeface="+mn-lt"/>
        </a:defRPr>
      </a:lvl8pPr>
      <a:lvl9pPr marL="3886200" indent="-228600" algn="l" rtl="0" eaLnBrk="0" fontAlgn="base" hangingPunct="0">
        <a:spcBef>
          <a:spcPct val="20000"/>
        </a:spcBef>
        <a:spcAft>
          <a:spcPct val="0"/>
        </a:spcAft>
        <a:buChar char="»"/>
        <a:defRPr sz="1600" b="1">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1.jp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3.jp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5.jp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2.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7.jp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6.gif"/><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0.png"/><Relationship Id="rId7"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jp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0" y="0"/>
            <a:ext cx="9144000" cy="6858000"/>
          </a:xfrm>
          <a:prstGeom prst="rect">
            <a:avLst/>
          </a:prstGeom>
          <a:gradFill flip="none" rotWithShape="1">
            <a:gsLst>
              <a:gs pos="100000">
                <a:srgbClr val="F72272"/>
              </a:gs>
              <a:gs pos="16000">
                <a:srgbClr val="FF3636"/>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ru-RU" sz="1200" b="1">
              <a:solidFill>
                <a:srgbClr val="FFFFFF"/>
              </a:solidFill>
            </a:endParaRPr>
          </a:p>
        </p:txBody>
      </p:sp>
      <p:sp>
        <p:nvSpPr>
          <p:cNvPr id="8" name="TextBox 7"/>
          <p:cNvSpPr txBox="1"/>
          <p:nvPr/>
        </p:nvSpPr>
        <p:spPr>
          <a:xfrm>
            <a:off x="395536" y="2497041"/>
            <a:ext cx="8001000" cy="1077218"/>
          </a:xfrm>
          <a:prstGeom prst="rect">
            <a:avLst/>
          </a:prstGeom>
          <a:noFill/>
        </p:spPr>
        <p:txBody>
          <a:bodyPr wrap="square" rtlCol="0">
            <a:spAutoFit/>
          </a:bodyPr>
          <a:lstStyle/>
          <a:p>
            <a:pPr algn="ctr"/>
            <a:r>
              <a:rPr lang="ru-RU" sz="3200" b="1" dirty="0">
                <a:solidFill>
                  <a:schemeClr val="bg1"/>
                </a:solidFill>
              </a:rPr>
              <a:t>Современные тенденции против устаревших стереотипов бизнеса</a:t>
            </a:r>
            <a:endParaRPr lang="ru-RU" sz="3200" dirty="0">
              <a:solidFill>
                <a:schemeClr val="bg1"/>
              </a:solidFill>
              <a:ea typeface="Calibri"/>
              <a:cs typeface="Calibri"/>
            </a:endParaRPr>
          </a:p>
        </p:txBody>
      </p:sp>
      <p:cxnSp>
        <p:nvCxnSpPr>
          <p:cNvPr id="10" name="Прямая соединительная линия 9"/>
          <p:cNvCxnSpPr/>
          <p:nvPr/>
        </p:nvCxnSpPr>
        <p:spPr>
          <a:xfrm>
            <a:off x="3563888" y="3645024"/>
            <a:ext cx="1981200" cy="0"/>
          </a:xfrm>
          <a:prstGeom prst="line">
            <a:avLst/>
          </a:prstGeom>
          <a:ln w="12700">
            <a:solidFill>
              <a:srgbClr val="FFA18B"/>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83568" y="4133693"/>
            <a:ext cx="8001000" cy="553998"/>
          </a:xfrm>
          <a:prstGeom prst="rect">
            <a:avLst/>
          </a:prstGeom>
          <a:noFill/>
        </p:spPr>
        <p:txBody>
          <a:bodyPr wrap="square" rtlCol="0">
            <a:spAutoFit/>
          </a:bodyPr>
          <a:lstStyle/>
          <a:p>
            <a:pPr algn="ctr" fontAlgn="base">
              <a:spcBef>
                <a:spcPct val="0"/>
              </a:spcBef>
              <a:spcAft>
                <a:spcPct val="0"/>
              </a:spcAft>
            </a:pPr>
            <a:r>
              <a:rPr lang="ru-RU" dirty="0" smtClean="0">
                <a:solidFill>
                  <a:srgbClr val="FFFFFF"/>
                </a:solidFill>
              </a:rPr>
              <a:t>Мария Эсмонтова</a:t>
            </a:r>
          </a:p>
          <a:p>
            <a:pPr algn="ctr" fontAlgn="base">
              <a:spcBef>
                <a:spcPct val="0"/>
              </a:spcBef>
              <a:spcAft>
                <a:spcPct val="0"/>
              </a:spcAft>
            </a:pPr>
            <a:r>
              <a:rPr lang="ru-RU" sz="1200" dirty="0" smtClean="0">
                <a:solidFill>
                  <a:srgbClr val="FFFFFF"/>
                </a:solidFill>
              </a:rPr>
              <a:t>Исполнительный директор, </a:t>
            </a:r>
            <a:r>
              <a:rPr lang="ru-RU" sz="1200" dirty="0" err="1" smtClean="0">
                <a:solidFill>
                  <a:srgbClr val="FFFFFF"/>
                </a:solidFill>
              </a:rPr>
              <a:t>Внедренцеский</a:t>
            </a:r>
            <a:r>
              <a:rPr lang="ru-RU" sz="1200" dirty="0" smtClean="0">
                <a:solidFill>
                  <a:srgbClr val="FFFFFF"/>
                </a:solidFill>
              </a:rPr>
              <a:t> Центр «Софт Плюс»</a:t>
            </a:r>
            <a:endParaRPr lang="ru-RU" sz="1200" dirty="0">
              <a:solidFill>
                <a:srgbClr val="FFFFFF"/>
              </a:solidFill>
            </a:endParaRPr>
          </a:p>
        </p:txBody>
      </p:sp>
      <p:pic>
        <p:nvPicPr>
          <p:cNvPr id="1026" name="Picture 2" descr="C:\Users\filippov\Desktop\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78275" y="1219200"/>
            <a:ext cx="1187450" cy="718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29601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35497" y="0"/>
            <a:ext cx="9276273" cy="6957392"/>
          </a:xfrm>
          <a:prstGeom prst="rect">
            <a:avLst/>
          </a:prstGeom>
          <a:solidFill>
            <a:srgbClr val="141414">
              <a:alpha val="9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1496560" y="1916832"/>
            <a:ext cx="6552728" cy="2492990"/>
          </a:xfrm>
          <a:prstGeom prst="rect">
            <a:avLst/>
          </a:prstGeom>
        </p:spPr>
        <p:txBody>
          <a:bodyPr wrap="square">
            <a:spAutoFit/>
          </a:bodyPr>
          <a:lstStyle/>
          <a:p>
            <a:pPr fontAlgn="base"/>
            <a:r>
              <a:rPr lang="ru-RU" sz="2600" dirty="0" smtClean="0">
                <a:solidFill>
                  <a:schemeClr val="bg1"/>
                </a:solidFill>
              </a:rPr>
              <a:t>К 2020 </a:t>
            </a:r>
            <a:r>
              <a:rPr lang="ru-RU" sz="2600" b="1" dirty="0">
                <a:solidFill>
                  <a:schemeClr val="bg1"/>
                </a:solidFill>
              </a:rPr>
              <a:t>году каждый 5-ый сотрудник </a:t>
            </a:r>
            <a:r>
              <a:rPr lang="ru-RU" sz="2600" dirty="0">
                <a:solidFill>
                  <a:schemeClr val="bg1"/>
                </a:solidFill>
              </a:rPr>
              <a:t>компании будет работать удаленно</a:t>
            </a:r>
            <a:r>
              <a:rPr lang="ru-RU" sz="2600" dirty="0" smtClean="0">
                <a:solidFill>
                  <a:schemeClr val="bg1"/>
                </a:solidFill>
              </a:rPr>
              <a:t>.</a:t>
            </a:r>
          </a:p>
          <a:p>
            <a:pPr fontAlgn="base"/>
            <a:endParaRPr lang="ru-RU" sz="2600" dirty="0">
              <a:solidFill>
                <a:schemeClr val="bg1"/>
              </a:solidFill>
            </a:endParaRPr>
          </a:p>
          <a:p>
            <a:pPr fontAlgn="base"/>
            <a:r>
              <a:rPr lang="ru-RU" sz="2600" dirty="0">
                <a:solidFill>
                  <a:schemeClr val="bg1"/>
                </a:solidFill>
              </a:rPr>
              <a:t>Россия </a:t>
            </a:r>
            <a:r>
              <a:rPr lang="ru-RU" sz="2600" b="1" dirty="0">
                <a:solidFill>
                  <a:schemeClr val="bg1"/>
                </a:solidFill>
              </a:rPr>
              <a:t>сэкономит более 1 трлн рублей </a:t>
            </a:r>
            <a:r>
              <a:rPr lang="ru-RU" sz="2600" dirty="0">
                <a:solidFill>
                  <a:schemeClr val="bg1"/>
                </a:solidFill>
              </a:rPr>
              <a:t>от перехода на дистанционную работу в 2020 </a:t>
            </a:r>
            <a:r>
              <a:rPr lang="ru-RU" sz="2600" dirty="0" smtClean="0">
                <a:solidFill>
                  <a:schemeClr val="bg1"/>
                </a:solidFill>
              </a:rPr>
              <a:t>году.*</a:t>
            </a:r>
            <a:r>
              <a:rPr lang="ru-RU" sz="2600" dirty="0">
                <a:solidFill>
                  <a:schemeClr val="bg1"/>
                </a:solidFill>
              </a:rPr>
              <a:t> </a:t>
            </a:r>
          </a:p>
        </p:txBody>
      </p:sp>
      <p:sp>
        <p:nvSpPr>
          <p:cNvPr id="3" name="Прямоугольник 2"/>
          <p:cNvSpPr/>
          <p:nvPr/>
        </p:nvSpPr>
        <p:spPr>
          <a:xfrm>
            <a:off x="539552" y="6035766"/>
            <a:ext cx="4104456" cy="584775"/>
          </a:xfrm>
          <a:prstGeom prst="rect">
            <a:avLst/>
          </a:prstGeom>
        </p:spPr>
        <p:txBody>
          <a:bodyPr wrap="square">
            <a:spAutoFit/>
          </a:bodyPr>
          <a:lstStyle/>
          <a:p>
            <a:r>
              <a:rPr lang="ru-RU" sz="1600" dirty="0">
                <a:solidFill>
                  <a:schemeClr val="bg1"/>
                </a:solidFill>
              </a:rPr>
              <a:t>*</a:t>
            </a:r>
            <a:r>
              <a:rPr lang="ru-RU" sz="1600" i="1" dirty="0" smtClean="0">
                <a:solidFill>
                  <a:schemeClr val="bg1"/>
                </a:solidFill>
              </a:rPr>
              <a:t>Совместное исследование «Битрикс24</a:t>
            </a:r>
            <a:r>
              <a:rPr lang="ru-RU" sz="1600" i="1" dirty="0">
                <a:solidFill>
                  <a:schemeClr val="bg1"/>
                </a:solidFill>
              </a:rPr>
              <a:t>» </a:t>
            </a:r>
            <a:r>
              <a:rPr lang="ru-RU" sz="1600" i="1" dirty="0" smtClean="0">
                <a:solidFill>
                  <a:schemeClr val="bg1"/>
                </a:solidFill>
              </a:rPr>
              <a:t>и </a:t>
            </a:r>
            <a:r>
              <a:rPr lang="ru-RU" sz="1600" i="1" dirty="0" err="1" smtClean="0">
                <a:solidFill>
                  <a:schemeClr val="bg1"/>
                </a:solidFill>
              </a:rPr>
              <a:t>J’son</a:t>
            </a:r>
            <a:r>
              <a:rPr lang="ru-RU" sz="1600" i="1" dirty="0" smtClean="0">
                <a:solidFill>
                  <a:schemeClr val="bg1"/>
                </a:solidFill>
              </a:rPr>
              <a:t> </a:t>
            </a:r>
            <a:r>
              <a:rPr lang="ru-RU" sz="1600" i="1" dirty="0">
                <a:solidFill>
                  <a:schemeClr val="bg1"/>
                </a:solidFill>
              </a:rPr>
              <a:t>&amp; </a:t>
            </a:r>
            <a:r>
              <a:rPr lang="ru-RU" sz="1600" i="1" dirty="0" err="1">
                <a:solidFill>
                  <a:schemeClr val="bg1"/>
                </a:solidFill>
              </a:rPr>
              <a:t>Partners</a:t>
            </a:r>
            <a:r>
              <a:rPr lang="ru-RU" sz="1600" i="1" dirty="0">
                <a:solidFill>
                  <a:schemeClr val="bg1"/>
                </a:solidFill>
              </a:rPr>
              <a:t> </a:t>
            </a:r>
            <a:r>
              <a:rPr lang="ru-RU" sz="1600" i="1" dirty="0" err="1" smtClean="0">
                <a:solidFill>
                  <a:schemeClr val="bg1"/>
                </a:solidFill>
              </a:rPr>
              <a:t>Consulting</a:t>
            </a:r>
            <a:r>
              <a:rPr lang="ru-RU" sz="1600" i="1" dirty="0" smtClean="0">
                <a:solidFill>
                  <a:schemeClr val="bg1"/>
                </a:solidFill>
              </a:rPr>
              <a:t>, 2015</a:t>
            </a:r>
            <a:endParaRPr lang="ru-RU" sz="1600" i="1" dirty="0">
              <a:solidFill>
                <a:schemeClr val="bg1"/>
              </a:solidFill>
            </a:endParaRPr>
          </a:p>
        </p:txBody>
      </p:sp>
      <p:sp>
        <p:nvSpPr>
          <p:cNvPr id="6" name="Прямоугольный треугольник 5"/>
          <p:cNvSpPr/>
          <p:nvPr/>
        </p:nvSpPr>
        <p:spPr>
          <a:xfrm>
            <a:off x="134787" y="2105472"/>
            <a:ext cx="9276273" cy="4752528"/>
          </a:xfrm>
          <a:prstGeom prst="rtTriangle">
            <a:avLst/>
          </a:prstGeom>
          <a:solidFill>
            <a:srgbClr val="FFC00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 name="Picture 3" descr="C:\Users\filippov\Desktop\Untitled-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304" y="6381328"/>
            <a:ext cx="1676400" cy="324465"/>
          </a:xfrm>
          <a:prstGeom prst="rect">
            <a:avLst/>
          </a:prstGeom>
          <a:noFill/>
          <a:extLst>
            <a:ext uri="{909E8E84-426E-40DD-AFC4-6F175D3DCCD1}">
              <a14:hiddenFill xmlns:a14="http://schemas.microsoft.com/office/drawing/2010/main">
                <a:solidFill>
                  <a:srgbClr val="FFFFFF"/>
                </a:solidFill>
              </a14:hiddenFill>
            </a:ext>
          </a:extLst>
        </p:spPr>
      </p:pic>
      <p:sp>
        <p:nvSpPr>
          <p:cNvPr id="11" name="Равнобедренный треугольник 10"/>
          <p:cNvSpPr/>
          <p:nvPr/>
        </p:nvSpPr>
        <p:spPr>
          <a:xfrm>
            <a:off x="8613647" y="0"/>
            <a:ext cx="1188877" cy="6957392"/>
          </a:xfrm>
          <a:prstGeom prst="triangle">
            <a:avLst/>
          </a:prstGeom>
          <a:solidFill>
            <a:srgbClr val="92D050">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297305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Название 1"/>
          <p:cNvSpPr txBox="1">
            <a:spLocks/>
          </p:cNvSpPr>
          <p:nvPr/>
        </p:nvSpPr>
        <p:spPr>
          <a:xfrm>
            <a:off x="748650" y="501169"/>
            <a:ext cx="7749444" cy="7287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3200" b="1" dirty="0" smtClean="0"/>
              <a:t>Основные причины роста лояльности к удаленным сотрудникам</a:t>
            </a:r>
            <a:endParaRPr lang="ru-RU" sz="3200" b="1" dirty="0">
              <a:latin typeface="+mn-lt"/>
            </a:endParaRPr>
          </a:p>
        </p:txBody>
      </p:sp>
      <p:sp>
        <p:nvSpPr>
          <p:cNvPr id="2" name="Прямоугольник 1"/>
          <p:cNvSpPr/>
          <p:nvPr/>
        </p:nvSpPr>
        <p:spPr>
          <a:xfrm>
            <a:off x="332096" y="1484784"/>
            <a:ext cx="6825392" cy="2862322"/>
          </a:xfrm>
          <a:prstGeom prst="rect">
            <a:avLst/>
          </a:prstGeom>
        </p:spPr>
        <p:txBody>
          <a:bodyPr wrap="square">
            <a:spAutoFit/>
          </a:bodyPr>
          <a:lstStyle/>
          <a:p>
            <a:pPr marL="285750" indent="-285750" fontAlgn="base">
              <a:buClr>
                <a:srgbClr val="00B0F0"/>
              </a:buClr>
              <a:buFont typeface="Arial" panose="020B0604020202020204" pitchFamily="34" charset="0"/>
              <a:buChar char="•"/>
            </a:pPr>
            <a:r>
              <a:rPr lang="ru-RU" dirty="0" smtClean="0"/>
              <a:t>требуемый </a:t>
            </a:r>
            <a:r>
              <a:rPr lang="ru-RU" dirty="0"/>
              <a:t>результат без повседневного контроля </a:t>
            </a:r>
            <a:endParaRPr lang="ru-RU" dirty="0" smtClean="0"/>
          </a:p>
          <a:p>
            <a:pPr marL="285750" indent="-285750" fontAlgn="base">
              <a:buClr>
                <a:srgbClr val="00B0F0"/>
              </a:buClr>
              <a:buFont typeface="Arial" panose="020B0604020202020204" pitchFamily="34" charset="0"/>
              <a:buChar char="•"/>
            </a:pPr>
            <a:r>
              <a:rPr lang="ru-RU" dirty="0" smtClean="0"/>
              <a:t>сокращение издержек</a:t>
            </a:r>
          </a:p>
          <a:p>
            <a:pPr marL="285750" indent="-285750" fontAlgn="base">
              <a:buClr>
                <a:srgbClr val="00B0F0"/>
              </a:buClr>
              <a:buFont typeface="Arial" panose="020B0604020202020204" pitchFamily="34" charset="0"/>
              <a:buChar char="•"/>
            </a:pPr>
            <a:r>
              <a:rPr lang="ru-RU" dirty="0" smtClean="0"/>
              <a:t>повышение </a:t>
            </a:r>
            <a:r>
              <a:rPr lang="ru-RU" dirty="0"/>
              <a:t>производительности труда </a:t>
            </a:r>
            <a:endParaRPr lang="ru-RU" dirty="0" smtClean="0"/>
          </a:p>
          <a:p>
            <a:pPr marL="285750" indent="-285750" fontAlgn="base">
              <a:buClr>
                <a:srgbClr val="00B0F0"/>
              </a:buClr>
              <a:buFont typeface="Arial" panose="020B0604020202020204" pitchFamily="34" charset="0"/>
              <a:buChar char="•"/>
            </a:pPr>
            <a:r>
              <a:rPr lang="ru-RU" dirty="0" smtClean="0"/>
              <a:t>примерно </a:t>
            </a:r>
            <a:r>
              <a:rPr lang="ru-RU" dirty="0"/>
              <a:t>четверть опрошенных полагают, что сотрудники, работающие вне офиса, выполняют работу более </a:t>
            </a:r>
            <a:r>
              <a:rPr lang="ru-RU" dirty="0" smtClean="0"/>
              <a:t>качественно</a:t>
            </a:r>
            <a:endParaRPr lang="ru-RU" dirty="0"/>
          </a:p>
          <a:p>
            <a:pPr marL="285750" indent="-285750" fontAlgn="base">
              <a:buClr>
                <a:srgbClr val="00B0F0"/>
              </a:buClr>
              <a:buFont typeface="Arial" panose="020B0604020202020204" pitchFamily="34" charset="0"/>
              <a:buChar char="•"/>
            </a:pPr>
            <a:r>
              <a:rPr lang="ru-RU" dirty="0"/>
              <a:t>расширенные возможности для </a:t>
            </a:r>
            <a:r>
              <a:rPr lang="ru-RU" dirty="0" err="1" smtClean="0"/>
              <a:t>рекрутинга</a:t>
            </a:r>
            <a:endParaRPr lang="ru-RU" dirty="0"/>
          </a:p>
          <a:p>
            <a:pPr marL="285750" indent="-285750" fontAlgn="base">
              <a:buClr>
                <a:srgbClr val="00B0F0"/>
              </a:buClr>
              <a:buFont typeface="Arial" panose="020B0604020202020204" pitchFamily="34" charset="0"/>
              <a:buChar char="•"/>
            </a:pPr>
            <a:r>
              <a:rPr lang="ru-RU" dirty="0" smtClean="0"/>
              <a:t>повышение </a:t>
            </a:r>
            <a:r>
              <a:rPr lang="ru-RU" dirty="0"/>
              <a:t>мобильности и оперативности, </a:t>
            </a:r>
            <a:r>
              <a:rPr lang="ru-RU" dirty="0" smtClean="0"/>
              <a:t>более </a:t>
            </a:r>
            <a:r>
              <a:rPr lang="ru-RU" dirty="0"/>
              <a:t>гибкого подхода к формированию графика работы, что приводит к улучшению качества обслуживания </a:t>
            </a:r>
            <a:r>
              <a:rPr lang="ru-RU" dirty="0" smtClean="0"/>
              <a:t>клиентов</a:t>
            </a:r>
          </a:p>
          <a:p>
            <a:pPr fontAlgn="base">
              <a:buClr>
                <a:srgbClr val="00B0F0"/>
              </a:buClr>
            </a:pPr>
            <a:endParaRPr lang="ru-RU" dirty="0"/>
          </a:p>
        </p:txBody>
      </p:sp>
      <p:pic>
        <p:nvPicPr>
          <p:cNvPr id="7" name="Picture 2" descr="C:\Users\filippov\Desktop\Untitled-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6165304"/>
            <a:ext cx="1676400" cy="325701"/>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539552" y="6035766"/>
            <a:ext cx="4104456" cy="584775"/>
          </a:xfrm>
          <a:prstGeom prst="rect">
            <a:avLst/>
          </a:prstGeom>
        </p:spPr>
        <p:txBody>
          <a:bodyPr wrap="square">
            <a:spAutoFit/>
          </a:bodyPr>
          <a:lstStyle/>
          <a:p>
            <a:r>
              <a:rPr lang="ru-RU" sz="1600" dirty="0"/>
              <a:t>*</a:t>
            </a:r>
            <a:r>
              <a:rPr lang="ru-RU" sz="1600" i="1" dirty="0" smtClean="0"/>
              <a:t>Совместное исследование «Битрикс24</a:t>
            </a:r>
            <a:r>
              <a:rPr lang="ru-RU" sz="1600" i="1" dirty="0"/>
              <a:t>» </a:t>
            </a:r>
            <a:r>
              <a:rPr lang="ru-RU" sz="1600" i="1" dirty="0" smtClean="0"/>
              <a:t>и </a:t>
            </a:r>
            <a:r>
              <a:rPr lang="ru-RU" sz="1600" i="1" dirty="0" err="1" smtClean="0"/>
              <a:t>J’son</a:t>
            </a:r>
            <a:r>
              <a:rPr lang="ru-RU" sz="1600" i="1" dirty="0" smtClean="0"/>
              <a:t> </a:t>
            </a:r>
            <a:r>
              <a:rPr lang="ru-RU" sz="1600" i="1" dirty="0"/>
              <a:t>&amp; </a:t>
            </a:r>
            <a:r>
              <a:rPr lang="ru-RU" sz="1600" i="1" dirty="0" err="1"/>
              <a:t>Partners</a:t>
            </a:r>
            <a:r>
              <a:rPr lang="ru-RU" sz="1600" i="1" dirty="0"/>
              <a:t> </a:t>
            </a:r>
            <a:r>
              <a:rPr lang="ru-RU" sz="1600" i="1" dirty="0" err="1" smtClean="0"/>
              <a:t>Consulting</a:t>
            </a:r>
            <a:r>
              <a:rPr lang="ru-RU" sz="1600" i="1" dirty="0" smtClean="0"/>
              <a:t>, 2015</a:t>
            </a:r>
            <a:endParaRPr lang="ru-RU" sz="1600" i="1" dirty="0"/>
          </a:p>
        </p:txBody>
      </p:sp>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288" y="4069577"/>
            <a:ext cx="4661816" cy="2076271"/>
          </a:xfrm>
          <a:prstGeom prst="rect">
            <a:avLst/>
          </a:prstGeom>
        </p:spPr>
      </p:pic>
    </p:spTree>
    <p:extLst>
      <p:ext uri="{BB962C8B-B14F-4D97-AF65-F5344CB8AC3E}">
        <p14:creationId xmlns:p14="http://schemas.microsoft.com/office/powerpoint/2010/main" val="4102668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Название 1"/>
          <p:cNvSpPr txBox="1">
            <a:spLocks/>
          </p:cNvSpPr>
          <p:nvPr/>
        </p:nvSpPr>
        <p:spPr>
          <a:xfrm>
            <a:off x="1163252" y="251823"/>
            <a:ext cx="7677436" cy="7287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3200" b="1" dirty="0" smtClean="0"/>
              <a:t>Экономика «</a:t>
            </a:r>
            <a:r>
              <a:rPr lang="ru-RU" sz="3200" b="1" dirty="0" err="1" smtClean="0"/>
              <a:t>удаленки</a:t>
            </a:r>
            <a:r>
              <a:rPr lang="ru-RU" sz="3200" b="1" dirty="0" smtClean="0"/>
              <a:t>»</a:t>
            </a:r>
            <a:endParaRPr lang="ru-RU" sz="3200" b="1" dirty="0">
              <a:latin typeface="+mn-lt"/>
            </a:endParaRPr>
          </a:p>
        </p:txBody>
      </p:sp>
      <p:pic>
        <p:nvPicPr>
          <p:cNvPr id="7" name="Picture 2" descr="C:\Users\filippov\Desktop\Untitled-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6165304"/>
            <a:ext cx="1676400" cy="32570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3e75a72dbbcb9da5dd491af5b9f4258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24744"/>
            <a:ext cx="9144000" cy="4503421"/>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539552" y="6035766"/>
            <a:ext cx="4104456" cy="584775"/>
          </a:xfrm>
          <a:prstGeom prst="rect">
            <a:avLst/>
          </a:prstGeom>
        </p:spPr>
        <p:txBody>
          <a:bodyPr wrap="square">
            <a:spAutoFit/>
          </a:bodyPr>
          <a:lstStyle/>
          <a:p>
            <a:r>
              <a:rPr lang="ru-RU" sz="1600" dirty="0"/>
              <a:t>*</a:t>
            </a:r>
            <a:r>
              <a:rPr lang="ru-RU" sz="1600" i="1" dirty="0" smtClean="0"/>
              <a:t>Совместное исследование «Битрикс24</a:t>
            </a:r>
            <a:r>
              <a:rPr lang="ru-RU" sz="1600" i="1" dirty="0"/>
              <a:t>» </a:t>
            </a:r>
            <a:r>
              <a:rPr lang="ru-RU" sz="1600" i="1" dirty="0" smtClean="0"/>
              <a:t>и </a:t>
            </a:r>
            <a:r>
              <a:rPr lang="ru-RU" sz="1600" i="1" dirty="0" err="1" smtClean="0"/>
              <a:t>J’son</a:t>
            </a:r>
            <a:r>
              <a:rPr lang="ru-RU" sz="1600" i="1" dirty="0" smtClean="0"/>
              <a:t> </a:t>
            </a:r>
            <a:r>
              <a:rPr lang="ru-RU" sz="1600" i="1" dirty="0"/>
              <a:t>&amp; </a:t>
            </a:r>
            <a:r>
              <a:rPr lang="ru-RU" sz="1600" i="1" dirty="0" err="1"/>
              <a:t>Partners</a:t>
            </a:r>
            <a:r>
              <a:rPr lang="ru-RU" sz="1600" i="1" dirty="0"/>
              <a:t> </a:t>
            </a:r>
            <a:r>
              <a:rPr lang="ru-RU" sz="1600" i="1" dirty="0" err="1" smtClean="0"/>
              <a:t>Consulting</a:t>
            </a:r>
            <a:r>
              <a:rPr lang="ru-RU" sz="1600" i="1" dirty="0" smtClean="0"/>
              <a:t>, 2015</a:t>
            </a:r>
            <a:endParaRPr lang="ru-RU" sz="1600" i="1" dirty="0"/>
          </a:p>
        </p:txBody>
      </p:sp>
    </p:spTree>
    <p:extLst>
      <p:ext uri="{BB962C8B-B14F-4D97-AF65-F5344CB8AC3E}">
        <p14:creationId xmlns:p14="http://schemas.microsoft.com/office/powerpoint/2010/main" val="2384730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Название 1"/>
          <p:cNvSpPr txBox="1">
            <a:spLocks/>
          </p:cNvSpPr>
          <p:nvPr/>
        </p:nvSpPr>
        <p:spPr>
          <a:xfrm>
            <a:off x="1163252" y="251823"/>
            <a:ext cx="7677436" cy="7287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3200" b="1" dirty="0" smtClean="0"/>
              <a:t>Экономика «</a:t>
            </a:r>
            <a:r>
              <a:rPr lang="ru-RU" sz="3200" b="1" dirty="0" err="1" smtClean="0"/>
              <a:t>удаленки</a:t>
            </a:r>
            <a:r>
              <a:rPr lang="ru-RU" sz="3200" b="1" dirty="0" smtClean="0"/>
              <a:t>»</a:t>
            </a:r>
            <a:endParaRPr lang="ru-RU" sz="3200" b="1" dirty="0">
              <a:latin typeface="+mn-lt"/>
            </a:endParaRPr>
          </a:p>
        </p:txBody>
      </p:sp>
      <p:pic>
        <p:nvPicPr>
          <p:cNvPr id="7" name="Picture 2" descr="C:\Users\filippov\Desktop\Untitled-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6165304"/>
            <a:ext cx="1676400" cy="325701"/>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539552" y="6035766"/>
            <a:ext cx="4104456" cy="584775"/>
          </a:xfrm>
          <a:prstGeom prst="rect">
            <a:avLst/>
          </a:prstGeom>
        </p:spPr>
        <p:txBody>
          <a:bodyPr wrap="square">
            <a:spAutoFit/>
          </a:bodyPr>
          <a:lstStyle/>
          <a:p>
            <a:r>
              <a:rPr lang="ru-RU" sz="1600" dirty="0"/>
              <a:t>*</a:t>
            </a:r>
            <a:r>
              <a:rPr lang="ru-RU" sz="1600" i="1" dirty="0" smtClean="0"/>
              <a:t>Совместное исследование «Битрикс24</a:t>
            </a:r>
            <a:r>
              <a:rPr lang="ru-RU" sz="1600" i="1" dirty="0"/>
              <a:t>» </a:t>
            </a:r>
            <a:r>
              <a:rPr lang="ru-RU" sz="1600" i="1" dirty="0" smtClean="0"/>
              <a:t>и </a:t>
            </a:r>
            <a:r>
              <a:rPr lang="ru-RU" sz="1600" i="1" dirty="0" err="1" smtClean="0"/>
              <a:t>J’son</a:t>
            </a:r>
            <a:r>
              <a:rPr lang="ru-RU" sz="1600" i="1" dirty="0" smtClean="0"/>
              <a:t> </a:t>
            </a:r>
            <a:r>
              <a:rPr lang="ru-RU" sz="1600" i="1" dirty="0"/>
              <a:t>&amp; </a:t>
            </a:r>
            <a:r>
              <a:rPr lang="ru-RU" sz="1600" i="1" dirty="0" err="1"/>
              <a:t>Partners</a:t>
            </a:r>
            <a:r>
              <a:rPr lang="ru-RU" sz="1600" i="1" dirty="0"/>
              <a:t> </a:t>
            </a:r>
            <a:r>
              <a:rPr lang="ru-RU" sz="1600" i="1" dirty="0" err="1" smtClean="0"/>
              <a:t>Consulting</a:t>
            </a:r>
            <a:r>
              <a:rPr lang="ru-RU" sz="1600" i="1" dirty="0" smtClean="0"/>
              <a:t>, 2015</a:t>
            </a:r>
            <a:endParaRPr lang="ru-RU" sz="1600" i="1" dirty="0"/>
          </a:p>
        </p:txBody>
      </p:sp>
      <p:pic>
        <p:nvPicPr>
          <p:cNvPr id="2" name="Рисунок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545" y="980598"/>
            <a:ext cx="8638926" cy="4683644"/>
          </a:xfrm>
          <a:prstGeom prst="rect">
            <a:avLst/>
          </a:prstGeom>
        </p:spPr>
      </p:pic>
    </p:spTree>
    <p:extLst>
      <p:ext uri="{BB962C8B-B14F-4D97-AF65-F5344CB8AC3E}">
        <p14:creationId xmlns:p14="http://schemas.microsoft.com/office/powerpoint/2010/main" val="3209297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8e5f4a63f3bf6bdb476feb5a86e6677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3648" y="548680"/>
            <a:ext cx="6264696" cy="5857490"/>
          </a:xfrm>
          <a:prstGeom prst="rect">
            <a:avLst/>
          </a:prstGeom>
          <a:noFill/>
          <a:extLst>
            <a:ext uri="{909E8E84-426E-40DD-AFC4-6F175D3DCCD1}">
              <a14:hiddenFill xmlns:a14="http://schemas.microsoft.com/office/drawing/2010/main">
                <a:solidFill>
                  <a:srgbClr val="FFFFFF"/>
                </a:solidFill>
              </a14:hiddenFill>
            </a:ext>
          </a:extLst>
        </p:spPr>
      </p:pic>
      <p:sp>
        <p:nvSpPr>
          <p:cNvPr id="9" name="Название 1"/>
          <p:cNvSpPr txBox="1">
            <a:spLocks/>
          </p:cNvSpPr>
          <p:nvPr/>
        </p:nvSpPr>
        <p:spPr>
          <a:xfrm>
            <a:off x="323528" y="303457"/>
            <a:ext cx="8092316" cy="728775"/>
          </a:xfrm>
          <a:prstGeom prst="rect">
            <a:avLst/>
          </a:prstGeom>
          <a:solidFill>
            <a:schemeClr val="bg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400" b="1" dirty="0"/>
              <a:t>Программное </a:t>
            </a:r>
            <a:r>
              <a:rPr lang="ru-RU" sz="2400" b="1" dirty="0" smtClean="0"/>
              <a:t>удаленной занятости</a:t>
            </a:r>
            <a:r>
              <a:rPr lang="ru-RU" sz="2400" b="1" dirty="0"/>
              <a:t> обеспечение </a:t>
            </a:r>
            <a:r>
              <a:rPr lang="ru-RU" sz="2400" b="1" dirty="0" smtClean="0"/>
              <a:t>– драйвер рынка удаленной занятости </a:t>
            </a:r>
            <a:endParaRPr lang="ru-RU" sz="2400" b="1" dirty="0">
              <a:latin typeface="+mn-lt"/>
            </a:endParaRPr>
          </a:p>
        </p:txBody>
      </p:sp>
      <p:sp>
        <p:nvSpPr>
          <p:cNvPr id="6" name="Прямоугольник 5"/>
          <p:cNvSpPr/>
          <p:nvPr/>
        </p:nvSpPr>
        <p:spPr>
          <a:xfrm>
            <a:off x="539552" y="6035766"/>
            <a:ext cx="4104456" cy="584775"/>
          </a:xfrm>
          <a:prstGeom prst="rect">
            <a:avLst/>
          </a:prstGeom>
        </p:spPr>
        <p:txBody>
          <a:bodyPr wrap="square">
            <a:spAutoFit/>
          </a:bodyPr>
          <a:lstStyle/>
          <a:p>
            <a:r>
              <a:rPr lang="ru-RU" sz="1600" dirty="0"/>
              <a:t>*</a:t>
            </a:r>
            <a:r>
              <a:rPr lang="ru-RU" sz="1600" i="1" dirty="0" smtClean="0"/>
              <a:t>Совместное исследование «Битрикс24</a:t>
            </a:r>
            <a:r>
              <a:rPr lang="ru-RU" sz="1600" i="1" dirty="0"/>
              <a:t>» </a:t>
            </a:r>
            <a:r>
              <a:rPr lang="ru-RU" sz="1600" i="1" dirty="0" smtClean="0"/>
              <a:t>и </a:t>
            </a:r>
            <a:r>
              <a:rPr lang="ru-RU" sz="1600" i="1" dirty="0" err="1" smtClean="0"/>
              <a:t>J’son</a:t>
            </a:r>
            <a:r>
              <a:rPr lang="ru-RU" sz="1600" i="1" dirty="0" smtClean="0"/>
              <a:t> </a:t>
            </a:r>
            <a:r>
              <a:rPr lang="ru-RU" sz="1600" i="1" dirty="0"/>
              <a:t>&amp; </a:t>
            </a:r>
            <a:r>
              <a:rPr lang="ru-RU" sz="1600" i="1" dirty="0" err="1"/>
              <a:t>Partners</a:t>
            </a:r>
            <a:r>
              <a:rPr lang="ru-RU" sz="1600" i="1" dirty="0"/>
              <a:t> </a:t>
            </a:r>
            <a:r>
              <a:rPr lang="ru-RU" sz="1600" i="1" dirty="0" err="1" smtClean="0"/>
              <a:t>Consulting</a:t>
            </a:r>
            <a:r>
              <a:rPr lang="ru-RU" sz="1600" i="1" dirty="0" smtClean="0"/>
              <a:t>, 2015</a:t>
            </a:r>
            <a:endParaRPr lang="ru-RU" sz="1600" i="1" dirty="0"/>
          </a:p>
        </p:txBody>
      </p:sp>
    </p:spTree>
    <p:extLst>
      <p:ext uri="{BB962C8B-B14F-4D97-AF65-F5344CB8AC3E}">
        <p14:creationId xmlns:p14="http://schemas.microsoft.com/office/powerpoint/2010/main" val="62792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3" cstate="print">
            <a:extLst>
              <a:ext uri="{28A0092B-C50C-407E-A947-70E740481C1C}">
                <a14:useLocalDpi xmlns:a14="http://schemas.microsoft.com/office/drawing/2010/main" val="0"/>
              </a:ext>
            </a:extLst>
          </a:blip>
          <a:srcRect l="-1" r="-9804"/>
          <a:stretch/>
        </p:blipFill>
        <p:spPr>
          <a:xfrm>
            <a:off x="0" y="-18798"/>
            <a:ext cx="10317776" cy="6876798"/>
          </a:xfrm>
          <a:prstGeom prst="rect">
            <a:avLst/>
          </a:prstGeom>
        </p:spPr>
      </p:pic>
      <p:sp>
        <p:nvSpPr>
          <p:cNvPr id="8" name="Прямоугольник 7"/>
          <p:cNvSpPr/>
          <p:nvPr/>
        </p:nvSpPr>
        <p:spPr>
          <a:xfrm>
            <a:off x="1794" y="1907"/>
            <a:ext cx="9381039" cy="6939654"/>
          </a:xfrm>
          <a:prstGeom prst="rect">
            <a:avLst/>
          </a:prstGeom>
          <a:solidFill>
            <a:srgbClr val="141414">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 name="Picture 3" descr="C:\Users\filippov\Desktop\Untitled-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8304" y="6381328"/>
            <a:ext cx="1676400" cy="32446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755576" y="2276872"/>
            <a:ext cx="7391400" cy="2400657"/>
          </a:xfrm>
          <a:prstGeom prst="rect">
            <a:avLst/>
          </a:prstGeom>
          <a:noFill/>
        </p:spPr>
        <p:txBody>
          <a:bodyPr wrap="square" rtlCol="0">
            <a:spAutoFit/>
          </a:bodyPr>
          <a:lstStyle/>
          <a:p>
            <a:pPr algn="ctr">
              <a:spcBef>
                <a:spcPts val="600"/>
              </a:spcBef>
              <a:spcAft>
                <a:spcPts val="600"/>
              </a:spcAft>
            </a:pPr>
            <a:r>
              <a:rPr lang="ru-RU" sz="3200" b="1" dirty="0" smtClean="0">
                <a:solidFill>
                  <a:schemeClr val="bg1"/>
                </a:solidFill>
                <a:latin typeface="+mn-lt"/>
              </a:rPr>
              <a:t>Ускорение бизнес-коммуникаций</a:t>
            </a:r>
          </a:p>
          <a:p>
            <a:pPr algn="ctr">
              <a:spcBef>
                <a:spcPts val="600"/>
              </a:spcBef>
              <a:spcAft>
                <a:spcPts val="600"/>
              </a:spcAft>
            </a:pPr>
            <a:r>
              <a:rPr lang="ru-RU" sz="2800" dirty="0">
                <a:solidFill>
                  <a:schemeClr val="bg1"/>
                </a:solidFill>
              </a:rPr>
              <a:t>м</a:t>
            </a:r>
            <a:r>
              <a:rPr lang="ru-RU" sz="2800" dirty="0" smtClean="0">
                <a:solidFill>
                  <a:schemeClr val="bg1"/>
                </a:solidFill>
              </a:rPr>
              <a:t>ессенджеры, чат-боты, </a:t>
            </a:r>
          </a:p>
          <a:p>
            <a:pPr algn="ctr">
              <a:spcBef>
                <a:spcPts val="600"/>
              </a:spcBef>
              <a:spcAft>
                <a:spcPts val="600"/>
              </a:spcAft>
            </a:pPr>
            <a:r>
              <a:rPr lang="ru-RU" sz="2800" dirty="0" smtClean="0">
                <a:solidFill>
                  <a:schemeClr val="bg1"/>
                </a:solidFill>
              </a:rPr>
              <a:t>искусственный интеллект</a:t>
            </a:r>
          </a:p>
          <a:p>
            <a:pPr algn="ctr">
              <a:spcBef>
                <a:spcPts val="600"/>
              </a:spcBef>
              <a:spcAft>
                <a:spcPts val="600"/>
              </a:spcAft>
            </a:pPr>
            <a:endParaRPr lang="ru-RU" sz="3200" b="1" dirty="0">
              <a:latin typeface="+mn-lt"/>
            </a:endParaRPr>
          </a:p>
        </p:txBody>
      </p:sp>
    </p:spTree>
    <p:extLst>
      <p:ext uri="{BB962C8B-B14F-4D97-AF65-F5344CB8AC3E}">
        <p14:creationId xmlns:p14="http://schemas.microsoft.com/office/powerpoint/2010/main" val="114529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4960948"/>
            <a:ext cx="7391400" cy="954107"/>
          </a:xfrm>
          <a:prstGeom prst="rect">
            <a:avLst/>
          </a:prstGeom>
          <a:noFill/>
        </p:spPr>
        <p:txBody>
          <a:bodyPr wrap="square" rtlCol="0">
            <a:spAutoFit/>
          </a:bodyPr>
          <a:lstStyle/>
          <a:p>
            <a:pPr>
              <a:spcBef>
                <a:spcPts val="600"/>
              </a:spcBef>
              <a:spcAft>
                <a:spcPts val="600"/>
              </a:spcAft>
            </a:pPr>
            <a:r>
              <a:rPr lang="ru-RU" sz="2800" b="0" dirty="0" smtClean="0">
                <a:latin typeface="+mn-lt"/>
              </a:rPr>
              <a:t>Мессенджеры </a:t>
            </a:r>
            <a:r>
              <a:rPr lang="ru-RU" sz="2800" b="0" dirty="0">
                <a:latin typeface="+mn-lt"/>
              </a:rPr>
              <a:t>становятся новыми браузерами, а боты — новыми </a:t>
            </a:r>
            <a:r>
              <a:rPr lang="ru-RU" sz="2800" b="0" dirty="0" smtClean="0">
                <a:latin typeface="+mn-lt"/>
              </a:rPr>
              <a:t>сайтами</a:t>
            </a:r>
            <a:r>
              <a:rPr lang="ru-RU" sz="2800" b="0" dirty="0">
                <a:latin typeface="+mn-lt"/>
              </a:rPr>
              <a:t>.</a:t>
            </a:r>
          </a:p>
        </p:txBody>
      </p:sp>
      <p:sp>
        <p:nvSpPr>
          <p:cNvPr id="10" name="TextBox 9"/>
          <p:cNvSpPr txBox="1"/>
          <p:nvPr/>
        </p:nvSpPr>
        <p:spPr>
          <a:xfrm>
            <a:off x="4749829" y="5715000"/>
            <a:ext cx="3037062" cy="400110"/>
          </a:xfrm>
          <a:prstGeom prst="rect">
            <a:avLst/>
          </a:prstGeom>
          <a:noFill/>
        </p:spPr>
        <p:txBody>
          <a:bodyPr wrap="square" rtlCol="0">
            <a:spAutoFit/>
          </a:bodyPr>
          <a:lstStyle/>
          <a:p>
            <a:pPr algn="r">
              <a:spcBef>
                <a:spcPts val="600"/>
              </a:spcBef>
              <a:spcAft>
                <a:spcPts val="600"/>
              </a:spcAft>
            </a:pPr>
            <a:r>
              <a:rPr lang="ru-RU" sz="1800" b="0" dirty="0" smtClean="0">
                <a:latin typeface="+mn-lt"/>
              </a:rPr>
              <a:t>—  </a:t>
            </a:r>
            <a:r>
              <a:rPr lang="ru-RU" sz="2000" b="0" dirty="0">
                <a:latin typeface="+mn-lt"/>
              </a:rPr>
              <a:t>Тед Ливингстон, </a:t>
            </a:r>
            <a:r>
              <a:rPr lang="en-US" sz="2000" b="0" dirty="0" err="1">
                <a:latin typeface="+mn-lt"/>
              </a:rPr>
              <a:t>Kik</a:t>
            </a:r>
            <a:endParaRPr lang="ru-RU" sz="2000" b="0" dirty="0">
              <a:latin typeface="+mn-lt"/>
            </a:endParaRPr>
          </a:p>
        </p:txBody>
      </p:sp>
      <p:pic>
        <p:nvPicPr>
          <p:cNvPr id="11" name="Рисунок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4999" y="649490"/>
            <a:ext cx="6237540" cy="4140235"/>
          </a:xfrm>
          <a:prstGeom prst="rect">
            <a:avLst/>
          </a:prstGeom>
        </p:spPr>
      </p:pic>
      <p:sp>
        <p:nvSpPr>
          <p:cNvPr id="15" name="Прямоугольник 14"/>
          <p:cNvSpPr/>
          <p:nvPr/>
        </p:nvSpPr>
        <p:spPr>
          <a:xfrm>
            <a:off x="5965412" y="2241507"/>
            <a:ext cx="1611339" cy="3170099"/>
          </a:xfrm>
          <a:prstGeom prst="rect">
            <a:avLst/>
          </a:prstGeom>
        </p:spPr>
        <p:txBody>
          <a:bodyPr wrap="none">
            <a:spAutoFit/>
          </a:bodyPr>
          <a:lstStyle/>
          <a:p>
            <a:r>
              <a:rPr lang="ru-RU" sz="20000" dirty="0">
                <a:solidFill>
                  <a:srgbClr val="FFFFFF"/>
                </a:solidFill>
                <a:latin typeface="Arial" panose="020B0604020202020204" pitchFamily="34" charset="0"/>
                <a:cs typeface="Arial" panose="020B0604020202020204" pitchFamily="34" charset="0"/>
              </a:rPr>
              <a:t>«</a:t>
            </a:r>
            <a:endParaRPr lang="ru-RU" sz="20000" dirty="0">
              <a:solidFill>
                <a:srgbClr val="FFFFFF"/>
              </a:solidFill>
            </a:endParaRPr>
          </a:p>
        </p:txBody>
      </p:sp>
      <p:pic>
        <p:nvPicPr>
          <p:cNvPr id="6" name="Picture 2" descr="C:\Users\filippov\Desktop\Untitled-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4288" y="6165304"/>
            <a:ext cx="1676400" cy="325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2145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3045" y="4655659"/>
            <a:ext cx="7827896" cy="830997"/>
          </a:xfrm>
          <a:prstGeom prst="rect">
            <a:avLst/>
          </a:prstGeom>
          <a:noFill/>
        </p:spPr>
        <p:txBody>
          <a:bodyPr wrap="square" rtlCol="0">
            <a:spAutoFit/>
          </a:bodyPr>
          <a:lstStyle/>
          <a:p>
            <a:r>
              <a:rPr lang="ru-RU" sz="2400" dirty="0" smtClean="0">
                <a:latin typeface="+mn-lt"/>
              </a:rPr>
              <a:t>Банкомат</a:t>
            </a:r>
            <a:r>
              <a:rPr lang="en-US" sz="2400" dirty="0" smtClean="0">
                <a:latin typeface="+mn-lt"/>
              </a:rPr>
              <a:t>s </a:t>
            </a:r>
            <a:r>
              <a:rPr lang="ru-RU" sz="2400" b="0" dirty="0" smtClean="0">
                <a:latin typeface="+mn-lt"/>
              </a:rPr>
              <a:t>Круглосуточно</a:t>
            </a:r>
            <a:r>
              <a:rPr lang="en-US" sz="2400" b="0" dirty="0" smtClean="0">
                <a:latin typeface="+mn-lt"/>
              </a:rPr>
              <a:t> </a:t>
            </a:r>
            <a:r>
              <a:rPr lang="ru-RU" sz="2400" dirty="0" smtClean="0"/>
              <a:t>з</a:t>
            </a:r>
            <a:r>
              <a:rPr lang="ru-RU" sz="2400" b="0" dirty="0" smtClean="0">
                <a:latin typeface="+mn-lt"/>
              </a:rPr>
              <a:t>аточен</a:t>
            </a:r>
            <a:r>
              <a:rPr lang="ru-RU" sz="2400" dirty="0"/>
              <a:t> </a:t>
            </a:r>
            <a:r>
              <a:rPr lang="ru-RU" sz="2400" b="0" dirty="0" smtClean="0">
                <a:latin typeface="+mn-lt"/>
              </a:rPr>
              <a:t> на эту работу</a:t>
            </a:r>
            <a:r>
              <a:rPr lang="en-US" sz="2400" b="0" dirty="0" smtClean="0">
                <a:latin typeface="+mn-lt"/>
              </a:rPr>
              <a:t>  </a:t>
            </a:r>
            <a:r>
              <a:rPr lang="ru-RU" sz="2400" b="0" dirty="0" smtClean="0">
                <a:latin typeface="+mn-lt"/>
              </a:rPr>
              <a:t>Не </a:t>
            </a:r>
            <a:r>
              <a:rPr lang="ru-RU" sz="2400" b="0" dirty="0">
                <a:latin typeface="+mn-lt"/>
              </a:rPr>
              <a:t>зависит от </a:t>
            </a:r>
            <a:r>
              <a:rPr lang="ru-RU" sz="2400" b="0" dirty="0" smtClean="0">
                <a:latin typeface="+mn-lt"/>
              </a:rPr>
              <a:t>настроения</a:t>
            </a:r>
            <a:endParaRPr lang="ru-RU" sz="2400" b="0" dirty="0">
              <a:latin typeface="+mn-lt"/>
            </a:endParaRPr>
          </a:p>
        </p:txBody>
      </p:sp>
      <p:sp>
        <p:nvSpPr>
          <p:cNvPr id="8" name="TextBox 10"/>
          <p:cNvSpPr txBox="1">
            <a:spLocks noChangeArrowheads="1"/>
          </p:cNvSpPr>
          <p:nvPr/>
        </p:nvSpPr>
        <p:spPr bwMode="auto">
          <a:xfrm>
            <a:off x="221718" y="242270"/>
            <a:ext cx="8686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b="1">
                <a:solidFill>
                  <a:schemeClr val="tx1"/>
                </a:solidFill>
                <a:latin typeface="Arial" charset="0"/>
                <a:ea typeface="Arial" charset="0"/>
                <a:cs typeface="Arial" charset="0"/>
              </a:defRPr>
            </a:lvl1pPr>
            <a:lvl2pPr marL="742950" indent="-285750" eaLnBrk="0" hangingPunct="0">
              <a:defRPr sz="1200" b="1">
                <a:solidFill>
                  <a:schemeClr val="tx1"/>
                </a:solidFill>
                <a:latin typeface="Arial" charset="0"/>
                <a:ea typeface="Arial" charset="0"/>
              </a:defRPr>
            </a:lvl2pPr>
            <a:lvl3pPr marL="1143000" indent="-228600" eaLnBrk="0" hangingPunct="0">
              <a:defRPr sz="1200" b="1">
                <a:solidFill>
                  <a:schemeClr val="tx1"/>
                </a:solidFill>
                <a:latin typeface="Arial" charset="0"/>
                <a:ea typeface="Arial" charset="0"/>
              </a:defRPr>
            </a:lvl3pPr>
            <a:lvl4pPr marL="1600200" indent="-228600" eaLnBrk="0" hangingPunct="0">
              <a:defRPr sz="1200" b="1">
                <a:solidFill>
                  <a:schemeClr val="tx1"/>
                </a:solidFill>
                <a:latin typeface="Arial" charset="0"/>
                <a:ea typeface="Arial" charset="0"/>
              </a:defRPr>
            </a:lvl4pPr>
            <a:lvl5pPr marL="2057400" indent="-228600" eaLnBrk="0" hangingPunct="0">
              <a:defRPr sz="1200" b="1">
                <a:solidFill>
                  <a:schemeClr val="tx1"/>
                </a:solidFill>
                <a:latin typeface="Arial" charset="0"/>
                <a:ea typeface="Arial" charset="0"/>
              </a:defRPr>
            </a:lvl5pPr>
            <a:lvl6pPr marL="2514600" indent="-228600" eaLnBrk="0" fontAlgn="base" hangingPunct="0">
              <a:spcBef>
                <a:spcPct val="0"/>
              </a:spcBef>
              <a:spcAft>
                <a:spcPct val="0"/>
              </a:spcAft>
              <a:defRPr sz="1200" b="1">
                <a:solidFill>
                  <a:schemeClr val="tx1"/>
                </a:solidFill>
                <a:latin typeface="Arial" charset="0"/>
                <a:ea typeface="Arial" charset="0"/>
              </a:defRPr>
            </a:lvl6pPr>
            <a:lvl7pPr marL="2971800" indent="-228600" eaLnBrk="0" fontAlgn="base" hangingPunct="0">
              <a:spcBef>
                <a:spcPct val="0"/>
              </a:spcBef>
              <a:spcAft>
                <a:spcPct val="0"/>
              </a:spcAft>
              <a:defRPr sz="1200" b="1">
                <a:solidFill>
                  <a:schemeClr val="tx1"/>
                </a:solidFill>
                <a:latin typeface="Arial" charset="0"/>
                <a:ea typeface="Arial" charset="0"/>
              </a:defRPr>
            </a:lvl7pPr>
            <a:lvl8pPr marL="3429000" indent="-228600" eaLnBrk="0" fontAlgn="base" hangingPunct="0">
              <a:spcBef>
                <a:spcPct val="0"/>
              </a:spcBef>
              <a:spcAft>
                <a:spcPct val="0"/>
              </a:spcAft>
              <a:defRPr sz="1200" b="1">
                <a:solidFill>
                  <a:schemeClr val="tx1"/>
                </a:solidFill>
                <a:latin typeface="Arial" charset="0"/>
                <a:ea typeface="Arial" charset="0"/>
              </a:defRPr>
            </a:lvl8pPr>
            <a:lvl9pPr marL="3886200" indent="-228600" eaLnBrk="0" fontAlgn="base" hangingPunct="0">
              <a:spcBef>
                <a:spcPct val="0"/>
              </a:spcBef>
              <a:spcAft>
                <a:spcPct val="0"/>
              </a:spcAft>
              <a:defRPr sz="1200" b="1">
                <a:solidFill>
                  <a:schemeClr val="tx1"/>
                </a:solidFill>
                <a:latin typeface="Arial" charset="0"/>
                <a:ea typeface="Arial" charset="0"/>
              </a:defRPr>
            </a:lvl9pPr>
          </a:lstStyle>
          <a:p>
            <a:pPr algn="ctr" eaLnBrk="1" hangingPunct="1"/>
            <a:r>
              <a:rPr lang="ru-RU" sz="3200" dirty="0" smtClean="0">
                <a:solidFill>
                  <a:srgbClr val="000000"/>
                </a:solidFill>
                <a:latin typeface="Calibri" charset="0"/>
              </a:rPr>
              <a:t>«Боты» в обыденной жизни</a:t>
            </a:r>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584" y="955228"/>
            <a:ext cx="2513009" cy="3649976"/>
          </a:xfrm>
          <a:prstGeom prst="rect">
            <a:avLst/>
          </a:prstGeom>
        </p:spPr>
      </p:pic>
      <p:sp>
        <p:nvSpPr>
          <p:cNvPr id="4" name="Прямоугольник 3"/>
          <p:cNvSpPr/>
          <p:nvPr/>
        </p:nvSpPr>
        <p:spPr>
          <a:xfrm>
            <a:off x="221718" y="6326230"/>
            <a:ext cx="6823150" cy="461665"/>
          </a:xfrm>
          <a:prstGeom prst="rect">
            <a:avLst/>
          </a:prstGeom>
        </p:spPr>
        <p:txBody>
          <a:bodyPr wrap="none">
            <a:spAutoFit/>
          </a:bodyPr>
          <a:lstStyle/>
          <a:p>
            <a:pPr algn="ctr"/>
            <a:r>
              <a:rPr lang="ru-RU" sz="2400" b="0" i="1" dirty="0">
                <a:latin typeface="+mn-lt"/>
              </a:rPr>
              <a:t>Всего 15-20 лет, и мы не знаем как жить без них </a:t>
            </a:r>
          </a:p>
        </p:txBody>
      </p:sp>
      <p:pic>
        <p:nvPicPr>
          <p:cNvPr id="6" name="Picture 2" descr="C:\Users\filippov\Desktop\Untitled-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16689" y="6381328"/>
            <a:ext cx="1676400" cy="325701"/>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1920" y="1026356"/>
            <a:ext cx="4792383" cy="3528392"/>
          </a:xfrm>
          <a:prstGeom prst="rect">
            <a:avLst/>
          </a:prstGeom>
        </p:spPr>
      </p:pic>
    </p:spTree>
    <p:extLst>
      <p:ext uri="{BB962C8B-B14F-4D97-AF65-F5344CB8AC3E}">
        <p14:creationId xmlns:p14="http://schemas.microsoft.com/office/powerpoint/2010/main" val="398903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0"/>
          <p:cNvSpPr txBox="1">
            <a:spLocks noChangeArrowheads="1"/>
          </p:cNvSpPr>
          <p:nvPr/>
        </p:nvSpPr>
        <p:spPr bwMode="auto">
          <a:xfrm>
            <a:off x="2443681" y="331620"/>
            <a:ext cx="8686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b="1">
                <a:solidFill>
                  <a:schemeClr val="tx1"/>
                </a:solidFill>
                <a:latin typeface="Arial" charset="0"/>
                <a:ea typeface="Arial" charset="0"/>
                <a:cs typeface="Arial" charset="0"/>
              </a:defRPr>
            </a:lvl1pPr>
            <a:lvl2pPr marL="742950" indent="-285750" eaLnBrk="0" hangingPunct="0">
              <a:defRPr sz="1200" b="1">
                <a:solidFill>
                  <a:schemeClr val="tx1"/>
                </a:solidFill>
                <a:latin typeface="Arial" charset="0"/>
                <a:ea typeface="Arial" charset="0"/>
              </a:defRPr>
            </a:lvl2pPr>
            <a:lvl3pPr marL="1143000" indent="-228600" eaLnBrk="0" hangingPunct="0">
              <a:defRPr sz="1200" b="1">
                <a:solidFill>
                  <a:schemeClr val="tx1"/>
                </a:solidFill>
                <a:latin typeface="Arial" charset="0"/>
                <a:ea typeface="Arial" charset="0"/>
              </a:defRPr>
            </a:lvl3pPr>
            <a:lvl4pPr marL="1600200" indent="-228600" eaLnBrk="0" hangingPunct="0">
              <a:defRPr sz="1200" b="1">
                <a:solidFill>
                  <a:schemeClr val="tx1"/>
                </a:solidFill>
                <a:latin typeface="Arial" charset="0"/>
                <a:ea typeface="Arial" charset="0"/>
              </a:defRPr>
            </a:lvl4pPr>
            <a:lvl5pPr marL="2057400" indent="-228600" eaLnBrk="0" hangingPunct="0">
              <a:defRPr sz="1200" b="1">
                <a:solidFill>
                  <a:schemeClr val="tx1"/>
                </a:solidFill>
                <a:latin typeface="Arial" charset="0"/>
                <a:ea typeface="Arial" charset="0"/>
              </a:defRPr>
            </a:lvl5pPr>
            <a:lvl6pPr marL="2514600" indent="-228600" eaLnBrk="0" fontAlgn="base" hangingPunct="0">
              <a:spcBef>
                <a:spcPct val="0"/>
              </a:spcBef>
              <a:spcAft>
                <a:spcPct val="0"/>
              </a:spcAft>
              <a:defRPr sz="1200" b="1">
                <a:solidFill>
                  <a:schemeClr val="tx1"/>
                </a:solidFill>
                <a:latin typeface="Arial" charset="0"/>
                <a:ea typeface="Arial" charset="0"/>
              </a:defRPr>
            </a:lvl6pPr>
            <a:lvl7pPr marL="2971800" indent="-228600" eaLnBrk="0" fontAlgn="base" hangingPunct="0">
              <a:spcBef>
                <a:spcPct val="0"/>
              </a:spcBef>
              <a:spcAft>
                <a:spcPct val="0"/>
              </a:spcAft>
              <a:defRPr sz="1200" b="1">
                <a:solidFill>
                  <a:schemeClr val="tx1"/>
                </a:solidFill>
                <a:latin typeface="Arial" charset="0"/>
                <a:ea typeface="Arial" charset="0"/>
              </a:defRPr>
            </a:lvl7pPr>
            <a:lvl8pPr marL="3429000" indent="-228600" eaLnBrk="0" fontAlgn="base" hangingPunct="0">
              <a:spcBef>
                <a:spcPct val="0"/>
              </a:spcBef>
              <a:spcAft>
                <a:spcPct val="0"/>
              </a:spcAft>
              <a:defRPr sz="1200" b="1">
                <a:solidFill>
                  <a:schemeClr val="tx1"/>
                </a:solidFill>
                <a:latin typeface="Arial" charset="0"/>
                <a:ea typeface="Arial" charset="0"/>
              </a:defRPr>
            </a:lvl8pPr>
            <a:lvl9pPr marL="3886200" indent="-228600" eaLnBrk="0" fontAlgn="base" hangingPunct="0">
              <a:spcBef>
                <a:spcPct val="0"/>
              </a:spcBef>
              <a:spcAft>
                <a:spcPct val="0"/>
              </a:spcAft>
              <a:defRPr sz="1200" b="1">
                <a:solidFill>
                  <a:schemeClr val="tx1"/>
                </a:solidFill>
                <a:latin typeface="Arial" charset="0"/>
                <a:ea typeface="Arial" charset="0"/>
              </a:defRPr>
            </a:lvl9pPr>
          </a:lstStyle>
          <a:p>
            <a:pPr eaLnBrk="1" hangingPunct="1"/>
            <a:r>
              <a:rPr lang="ru-RU" sz="3200" dirty="0" smtClean="0">
                <a:solidFill>
                  <a:srgbClr val="000000"/>
                </a:solidFill>
                <a:latin typeface="Calibri" charset="0"/>
              </a:rPr>
              <a:t>Что могут делать?</a:t>
            </a:r>
          </a:p>
        </p:txBody>
      </p:sp>
      <p:pic>
        <p:nvPicPr>
          <p:cNvPr id="6146" name="Picture 2" descr="https://i.gyazo.com/5e9ca9ac1f8b2c42933af044ff77033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78"/>
            <a:ext cx="2414849" cy="685182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filippov\Desktop\Untitled-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4288" y="6165304"/>
            <a:ext cx="1676400" cy="325701"/>
          </a:xfrm>
          <a:prstGeom prst="rect">
            <a:avLst/>
          </a:prstGeom>
          <a:noFill/>
          <a:extLst>
            <a:ext uri="{909E8E84-426E-40DD-AFC4-6F175D3DCCD1}">
              <a14:hiddenFill xmlns:a14="http://schemas.microsoft.com/office/drawing/2010/main">
                <a:solidFill>
                  <a:srgbClr val="FFFFFF"/>
                </a:solidFill>
              </a14:hiddenFill>
            </a:ext>
          </a:extLst>
        </p:spPr>
      </p:pic>
      <p:pic>
        <p:nvPicPr>
          <p:cNvPr id="3" name="Рисунок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43681" y="1484784"/>
            <a:ext cx="6480720" cy="3600400"/>
          </a:xfrm>
          <a:prstGeom prst="rect">
            <a:avLst/>
          </a:prstGeom>
        </p:spPr>
      </p:pic>
    </p:spTree>
    <p:extLst>
      <p:ext uri="{BB962C8B-B14F-4D97-AF65-F5344CB8AC3E}">
        <p14:creationId xmlns:p14="http://schemas.microsoft.com/office/powerpoint/2010/main" val="594841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90800" y="1371600"/>
            <a:ext cx="6317718" cy="5078313"/>
          </a:xfrm>
          <a:prstGeom prst="rect">
            <a:avLst/>
          </a:prstGeom>
          <a:noFill/>
        </p:spPr>
        <p:txBody>
          <a:bodyPr wrap="square" rtlCol="0">
            <a:spAutoFit/>
          </a:bodyPr>
          <a:lstStyle/>
          <a:p>
            <a:r>
              <a:rPr lang="ru-RU" sz="2400" dirty="0" smtClean="0">
                <a:latin typeface="+mn-lt"/>
              </a:rPr>
              <a:t>Замена рутины</a:t>
            </a:r>
          </a:p>
          <a:p>
            <a:pPr lvl="1"/>
            <a:r>
              <a:rPr lang="ru-RU" sz="1800" b="0" dirty="0" smtClean="0">
                <a:latin typeface="+mn-lt"/>
              </a:rPr>
              <a:t>- позволяет выполнять определенные функции, не задействуя людей</a:t>
            </a:r>
          </a:p>
          <a:p>
            <a:pPr lvl="1"/>
            <a:r>
              <a:rPr lang="ru-RU" sz="1800" b="0" dirty="0" smtClean="0">
                <a:latin typeface="+mn-lt"/>
              </a:rPr>
              <a:t>- работа </a:t>
            </a:r>
            <a:r>
              <a:rPr lang="ru-RU" sz="1800" b="0" dirty="0">
                <a:latin typeface="+mn-lt"/>
              </a:rPr>
              <a:t>будет выполнена </a:t>
            </a:r>
            <a:r>
              <a:rPr lang="ru-RU" sz="1800" b="0" dirty="0" smtClean="0">
                <a:latin typeface="+mn-lt"/>
              </a:rPr>
              <a:t>моментально и безупречно</a:t>
            </a:r>
            <a:endParaRPr lang="ru-RU" sz="1800" b="0" dirty="0">
              <a:latin typeface="+mn-lt"/>
            </a:endParaRPr>
          </a:p>
          <a:p>
            <a:r>
              <a:rPr lang="ru-RU" sz="2400" dirty="0" smtClean="0">
                <a:latin typeface="+mn-lt"/>
              </a:rPr>
              <a:t>Поиск и агрегация</a:t>
            </a:r>
          </a:p>
          <a:p>
            <a:pPr lvl="1"/>
            <a:r>
              <a:rPr lang="ru-RU" sz="1800" b="0" dirty="0" smtClean="0">
                <a:latin typeface="+mn-lt"/>
              </a:rPr>
              <a:t>- новостей, аналитики, данных (</a:t>
            </a:r>
            <a:r>
              <a:rPr lang="en-US" sz="1800" b="0" dirty="0">
                <a:latin typeface="+mn-lt"/>
              </a:rPr>
              <a:t>Data-Driven </a:t>
            </a:r>
            <a:r>
              <a:rPr lang="en-US" sz="1800" b="0" dirty="0" smtClean="0">
                <a:latin typeface="+mn-lt"/>
              </a:rPr>
              <a:t>Collaboration</a:t>
            </a:r>
            <a:r>
              <a:rPr lang="ru-RU" sz="1800" b="0" dirty="0" smtClean="0">
                <a:latin typeface="+mn-lt"/>
              </a:rPr>
              <a:t>)</a:t>
            </a:r>
          </a:p>
          <a:p>
            <a:pPr lvl="1"/>
            <a:r>
              <a:rPr lang="ru-RU" sz="1800" b="0" dirty="0" smtClean="0">
                <a:latin typeface="+mn-lt"/>
              </a:rPr>
              <a:t>- данные доступны в месте принятия решений – мессенджерах, и всем участникам, которым они нужны</a:t>
            </a:r>
            <a:endParaRPr lang="ru-RU" sz="1800" b="0" dirty="0">
              <a:latin typeface="+mn-lt"/>
            </a:endParaRPr>
          </a:p>
          <a:p>
            <a:r>
              <a:rPr lang="en-US" sz="2400" dirty="0" smtClean="0">
                <a:latin typeface="+mn-lt"/>
              </a:rPr>
              <a:t>E-commerce</a:t>
            </a:r>
            <a:endParaRPr lang="ru-RU" sz="2400" b="0" dirty="0">
              <a:latin typeface="+mn-lt"/>
            </a:endParaRPr>
          </a:p>
          <a:p>
            <a:pPr marL="742950" lvl="1" indent="-285750">
              <a:buFontTx/>
              <a:buChar char="-"/>
            </a:pPr>
            <a:r>
              <a:rPr lang="ru-RU" sz="1800" b="0" dirty="0" smtClean="0">
                <a:latin typeface="+mn-lt"/>
              </a:rPr>
              <a:t>для спонтанных покупок без долгого поиска, </a:t>
            </a:r>
            <a:r>
              <a:rPr lang="en-US" sz="1800" b="0" dirty="0" smtClean="0">
                <a:latin typeface="+mn-lt"/>
              </a:rPr>
              <a:t>mobile ecommerce</a:t>
            </a:r>
            <a:r>
              <a:rPr lang="ru-RU" sz="1800" b="0" dirty="0" smtClean="0">
                <a:latin typeface="+mn-lt"/>
              </a:rPr>
              <a:t> </a:t>
            </a:r>
            <a:r>
              <a:rPr lang="en-US" sz="1800" b="0" dirty="0" smtClean="0">
                <a:latin typeface="+mn-lt"/>
              </a:rPr>
              <a:t>+</a:t>
            </a:r>
            <a:r>
              <a:rPr lang="ru-RU" sz="1800" b="0" dirty="0" smtClean="0">
                <a:latin typeface="+mn-lt"/>
              </a:rPr>
              <a:t> </a:t>
            </a:r>
            <a:r>
              <a:rPr lang="en-US" sz="1800" b="0" dirty="0" smtClean="0">
                <a:latin typeface="+mn-lt"/>
              </a:rPr>
              <a:t>visual search</a:t>
            </a:r>
            <a:r>
              <a:rPr lang="ru-RU" sz="1800" b="0" dirty="0" smtClean="0">
                <a:latin typeface="+mn-lt"/>
              </a:rPr>
              <a:t> </a:t>
            </a:r>
            <a:r>
              <a:rPr lang="en-US" sz="1800" b="0" dirty="0" smtClean="0">
                <a:latin typeface="+mn-lt"/>
              </a:rPr>
              <a:t>+</a:t>
            </a:r>
            <a:r>
              <a:rPr lang="ru-RU" sz="1800" b="0" dirty="0" smtClean="0">
                <a:latin typeface="+mn-lt"/>
              </a:rPr>
              <a:t> </a:t>
            </a:r>
            <a:r>
              <a:rPr lang="en-US" sz="1800" b="0" dirty="0" err="1" smtClean="0">
                <a:latin typeface="+mn-lt"/>
              </a:rPr>
              <a:t>chatbots</a:t>
            </a:r>
            <a:endParaRPr lang="ru-RU" sz="1800" b="0" dirty="0" smtClean="0">
              <a:latin typeface="+mn-lt"/>
            </a:endParaRPr>
          </a:p>
          <a:p>
            <a:pPr lvl="1"/>
            <a:r>
              <a:rPr lang="ru-RU" sz="1800" b="0" dirty="0" smtClean="0">
                <a:latin typeface="+mn-lt"/>
              </a:rPr>
              <a:t>- для общения с клиентами</a:t>
            </a:r>
          </a:p>
          <a:p>
            <a:r>
              <a:rPr lang="ru-RU" sz="2400" dirty="0" smtClean="0">
                <a:latin typeface="+mn-lt"/>
              </a:rPr>
              <a:t>Первая линия работы с клиентами, помощники, консультанты</a:t>
            </a:r>
            <a:endParaRPr lang="ru-RU" sz="2400" b="0" dirty="0">
              <a:latin typeface="+mn-lt"/>
            </a:endParaRPr>
          </a:p>
          <a:p>
            <a:pPr lvl="1"/>
            <a:r>
              <a:rPr lang="ru-RU" sz="1800" b="0" dirty="0" smtClean="0">
                <a:latin typeface="+mn-lt"/>
              </a:rPr>
              <a:t> - типовые вопросы, телефония</a:t>
            </a:r>
          </a:p>
          <a:p>
            <a:r>
              <a:rPr lang="en-US" sz="2400" dirty="0">
                <a:latin typeface="+mn-lt"/>
              </a:rPr>
              <a:t>Just for </a:t>
            </a:r>
            <a:r>
              <a:rPr lang="en-US" sz="2400" dirty="0" smtClean="0">
                <a:latin typeface="+mn-lt"/>
              </a:rPr>
              <a:t>Fun</a:t>
            </a:r>
            <a:endParaRPr lang="ru-RU" sz="1800" dirty="0" smtClean="0">
              <a:latin typeface="+mn-lt"/>
            </a:endParaRPr>
          </a:p>
        </p:txBody>
      </p:sp>
      <p:sp>
        <p:nvSpPr>
          <p:cNvPr id="7" name="TextBox 10"/>
          <p:cNvSpPr txBox="1">
            <a:spLocks noChangeArrowheads="1"/>
          </p:cNvSpPr>
          <p:nvPr/>
        </p:nvSpPr>
        <p:spPr bwMode="auto">
          <a:xfrm>
            <a:off x="2443681" y="331620"/>
            <a:ext cx="8686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b="1">
                <a:solidFill>
                  <a:schemeClr val="tx1"/>
                </a:solidFill>
                <a:latin typeface="Arial" charset="0"/>
                <a:ea typeface="Arial" charset="0"/>
                <a:cs typeface="Arial" charset="0"/>
              </a:defRPr>
            </a:lvl1pPr>
            <a:lvl2pPr marL="742950" indent="-285750" eaLnBrk="0" hangingPunct="0">
              <a:defRPr sz="1200" b="1">
                <a:solidFill>
                  <a:schemeClr val="tx1"/>
                </a:solidFill>
                <a:latin typeface="Arial" charset="0"/>
                <a:ea typeface="Arial" charset="0"/>
              </a:defRPr>
            </a:lvl2pPr>
            <a:lvl3pPr marL="1143000" indent="-228600" eaLnBrk="0" hangingPunct="0">
              <a:defRPr sz="1200" b="1">
                <a:solidFill>
                  <a:schemeClr val="tx1"/>
                </a:solidFill>
                <a:latin typeface="Arial" charset="0"/>
                <a:ea typeface="Arial" charset="0"/>
              </a:defRPr>
            </a:lvl3pPr>
            <a:lvl4pPr marL="1600200" indent="-228600" eaLnBrk="0" hangingPunct="0">
              <a:defRPr sz="1200" b="1">
                <a:solidFill>
                  <a:schemeClr val="tx1"/>
                </a:solidFill>
                <a:latin typeface="Arial" charset="0"/>
                <a:ea typeface="Arial" charset="0"/>
              </a:defRPr>
            </a:lvl4pPr>
            <a:lvl5pPr marL="2057400" indent="-228600" eaLnBrk="0" hangingPunct="0">
              <a:defRPr sz="1200" b="1">
                <a:solidFill>
                  <a:schemeClr val="tx1"/>
                </a:solidFill>
                <a:latin typeface="Arial" charset="0"/>
                <a:ea typeface="Arial" charset="0"/>
              </a:defRPr>
            </a:lvl5pPr>
            <a:lvl6pPr marL="2514600" indent="-228600" eaLnBrk="0" fontAlgn="base" hangingPunct="0">
              <a:spcBef>
                <a:spcPct val="0"/>
              </a:spcBef>
              <a:spcAft>
                <a:spcPct val="0"/>
              </a:spcAft>
              <a:defRPr sz="1200" b="1">
                <a:solidFill>
                  <a:schemeClr val="tx1"/>
                </a:solidFill>
                <a:latin typeface="Arial" charset="0"/>
                <a:ea typeface="Arial" charset="0"/>
              </a:defRPr>
            </a:lvl6pPr>
            <a:lvl7pPr marL="2971800" indent="-228600" eaLnBrk="0" fontAlgn="base" hangingPunct="0">
              <a:spcBef>
                <a:spcPct val="0"/>
              </a:spcBef>
              <a:spcAft>
                <a:spcPct val="0"/>
              </a:spcAft>
              <a:defRPr sz="1200" b="1">
                <a:solidFill>
                  <a:schemeClr val="tx1"/>
                </a:solidFill>
                <a:latin typeface="Arial" charset="0"/>
                <a:ea typeface="Arial" charset="0"/>
              </a:defRPr>
            </a:lvl7pPr>
            <a:lvl8pPr marL="3429000" indent="-228600" eaLnBrk="0" fontAlgn="base" hangingPunct="0">
              <a:spcBef>
                <a:spcPct val="0"/>
              </a:spcBef>
              <a:spcAft>
                <a:spcPct val="0"/>
              </a:spcAft>
              <a:defRPr sz="1200" b="1">
                <a:solidFill>
                  <a:schemeClr val="tx1"/>
                </a:solidFill>
                <a:latin typeface="Arial" charset="0"/>
                <a:ea typeface="Arial" charset="0"/>
              </a:defRPr>
            </a:lvl8pPr>
            <a:lvl9pPr marL="3886200" indent="-228600" eaLnBrk="0" fontAlgn="base" hangingPunct="0">
              <a:spcBef>
                <a:spcPct val="0"/>
              </a:spcBef>
              <a:spcAft>
                <a:spcPct val="0"/>
              </a:spcAft>
              <a:defRPr sz="1200" b="1">
                <a:solidFill>
                  <a:schemeClr val="tx1"/>
                </a:solidFill>
                <a:latin typeface="Arial" charset="0"/>
                <a:ea typeface="Arial" charset="0"/>
              </a:defRPr>
            </a:lvl9pPr>
          </a:lstStyle>
          <a:p>
            <a:pPr eaLnBrk="1" hangingPunct="1"/>
            <a:r>
              <a:rPr lang="ru-RU" sz="3200" dirty="0" smtClean="0">
                <a:solidFill>
                  <a:srgbClr val="000000"/>
                </a:solidFill>
                <a:latin typeface="Calibri" charset="0"/>
              </a:rPr>
              <a:t>Что могут делать?</a:t>
            </a:r>
          </a:p>
        </p:txBody>
      </p:sp>
      <p:pic>
        <p:nvPicPr>
          <p:cNvPr id="6146" name="Picture 2" descr="https://i.gyazo.com/5e9ca9ac1f8b2c42933af044ff77033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78"/>
            <a:ext cx="2414849" cy="685182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filippov\Desktop\Untitled-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4288" y="6165304"/>
            <a:ext cx="1676400" cy="325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928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3" cstate="print">
            <a:extLst>
              <a:ext uri="{28A0092B-C50C-407E-A947-70E740481C1C}">
                <a14:useLocalDpi xmlns:a14="http://schemas.microsoft.com/office/drawing/2010/main" val="0"/>
              </a:ext>
            </a:extLst>
          </a:blip>
          <a:srcRect r="7118"/>
          <a:stretch/>
        </p:blipFill>
        <p:spPr>
          <a:xfrm>
            <a:off x="-1" y="0"/>
            <a:ext cx="9180513" cy="6858000"/>
          </a:xfrm>
          <a:prstGeom prst="rect">
            <a:avLst/>
          </a:prstGeom>
        </p:spPr>
      </p:pic>
      <p:sp>
        <p:nvSpPr>
          <p:cNvPr id="5" name="Прямоугольник 4"/>
          <p:cNvSpPr/>
          <p:nvPr/>
        </p:nvSpPr>
        <p:spPr>
          <a:xfrm>
            <a:off x="-35497" y="0"/>
            <a:ext cx="9276273" cy="6957392"/>
          </a:xfrm>
          <a:prstGeom prst="rect">
            <a:avLst/>
          </a:prstGeom>
          <a:solidFill>
            <a:srgbClr val="141414">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p:cNvSpPr txBox="1"/>
          <p:nvPr/>
        </p:nvSpPr>
        <p:spPr>
          <a:xfrm>
            <a:off x="1280163" y="2559722"/>
            <a:ext cx="6644952" cy="1261884"/>
          </a:xfrm>
          <a:prstGeom prst="rect">
            <a:avLst/>
          </a:prstGeom>
          <a:noFill/>
          <a:ln>
            <a:solidFill>
              <a:schemeClr val="bg1"/>
            </a:solidFill>
          </a:ln>
        </p:spPr>
        <p:txBody>
          <a:bodyPr wrap="square" rtlCol="0">
            <a:spAutoFit/>
          </a:bodyPr>
          <a:lstStyle/>
          <a:p>
            <a:pPr algn="ctr"/>
            <a:r>
              <a:rPr lang="ru-RU" sz="3800" dirty="0" smtClean="0">
                <a:solidFill>
                  <a:schemeClr val="bg1"/>
                </a:solidFill>
              </a:rPr>
              <a:t>Трансформация рабочего процесса</a:t>
            </a:r>
            <a:endParaRPr lang="ru-RU" sz="3800" dirty="0">
              <a:solidFill>
                <a:schemeClr val="bg1"/>
              </a:solidFill>
            </a:endParaRPr>
          </a:p>
        </p:txBody>
      </p:sp>
      <p:pic>
        <p:nvPicPr>
          <p:cNvPr id="6" name="Picture 3" descr="C:\Users\filippov\Desktop\Untitled-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8304" y="6381328"/>
            <a:ext cx="1676400" cy="324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8637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6012160" y="2300949"/>
            <a:ext cx="2971800" cy="369332"/>
          </a:xfrm>
          <a:prstGeom prst="rect">
            <a:avLst/>
          </a:prstGeom>
        </p:spPr>
        <p:txBody>
          <a:bodyPr wrap="square">
            <a:spAutoFit/>
          </a:bodyPr>
          <a:lstStyle/>
          <a:p>
            <a:pPr algn="r"/>
            <a:r>
              <a:rPr lang="ru-RU" i="1" dirty="0"/>
              <a:t>Герман Греф, Сбербанк</a:t>
            </a: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86399"/>
            <a:ext cx="3294339" cy="3294339"/>
          </a:xfrm>
          <a:prstGeom prst="rect">
            <a:avLst/>
          </a:prstGeom>
        </p:spPr>
      </p:pic>
      <p:sp>
        <p:nvSpPr>
          <p:cNvPr id="4" name="Прямоугольник 3"/>
          <p:cNvSpPr/>
          <p:nvPr/>
        </p:nvSpPr>
        <p:spPr>
          <a:xfrm>
            <a:off x="3779912" y="498435"/>
            <a:ext cx="5867400" cy="1569660"/>
          </a:xfrm>
          <a:prstGeom prst="rect">
            <a:avLst/>
          </a:prstGeom>
        </p:spPr>
        <p:txBody>
          <a:bodyPr wrap="square">
            <a:spAutoFit/>
          </a:bodyPr>
          <a:lstStyle/>
          <a:p>
            <a:r>
              <a:rPr lang="ru-RU" sz="2400" dirty="0">
                <a:solidFill>
                  <a:srgbClr val="000000"/>
                </a:solidFill>
              </a:rPr>
              <a:t>«Через пять лет, мы считаем, что мы сможем принимать примерно 80% всех решений автоматически с помощью искусственного интеллекта»</a:t>
            </a:r>
            <a:endParaRPr lang="ru-RU" sz="2400" dirty="0"/>
          </a:p>
        </p:txBody>
      </p:sp>
      <p:pic>
        <p:nvPicPr>
          <p:cNvPr id="6" name="Picture 2" descr="C:\Users\filippov\Desktop\Untitled-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52" y="6002453"/>
            <a:ext cx="1676400" cy="325701"/>
          </a:xfrm>
          <a:prstGeom prst="rect">
            <a:avLst/>
          </a:prstGeom>
          <a:noFill/>
          <a:extLst>
            <a:ext uri="{909E8E84-426E-40DD-AFC4-6F175D3DCCD1}">
              <a14:hiddenFill xmlns:a14="http://schemas.microsoft.com/office/drawing/2010/main">
                <a:solidFill>
                  <a:srgbClr val="FFFFFF"/>
                </a:solidFill>
              </a14:hiddenFill>
            </a:ext>
          </a:extLst>
        </p:spPr>
      </p:pic>
      <p:pic>
        <p:nvPicPr>
          <p:cNvPr id="3" name="Рисунок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7416" y="3052763"/>
            <a:ext cx="4896544" cy="3275391"/>
          </a:xfrm>
          <a:prstGeom prst="rect">
            <a:avLst/>
          </a:prstGeom>
        </p:spPr>
      </p:pic>
    </p:spTree>
    <p:extLst>
      <p:ext uri="{BB962C8B-B14F-4D97-AF65-F5344CB8AC3E}">
        <p14:creationId xmlns:p14="http://schemas.microsoft.com/office/powerpoint/2010/main" val="634727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ilippov\Desktop\Untitled-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6165304"/>
            <a:ext cx="1676400" cy="325701"/>
          </a:xfrm>
          <a:prstGeom prst="rect">
            <a:avLst/>
          </a:prstGeom>
          <a:noFill/>
          <a:extLst>
            <a:ext uri="{909E8E84-426E-40DD-AFC4-6F175D3DCCD1}">
              <a14:hiddenFill xmlns:a14="http://schemas.microsoft.com/office/drawing/2010/main">
                <a:solidFill>
                  <a:srgbClr val="FFFFFF"/>
                </a:solidFill>
              </a14:hiddenFill>
            </a:ext>
          </a:extLst>
        </p:spPr>
      </p:pic>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536" y="3245659"/>
            <a:ext cx="5365639" cy="3245346"/>
          </a:xfrm>
          <a:prstGeom prst="rect">
            <a:avLst/>
          </a:prstGeom>
        </p:spPr>
      </p:pic>
      <p:pic>
        <p:nvPicPr>
          <p:cNvPr id="5" name="Рисунок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4065" y="403246"/>
            <a:ext cx="4708580" cy="2615878"/>
          </a:xfrm>
          <a:prstGeom prst="rect">
            <a:avLst/>
          </a:prstGeom>
        </p:spPr>
      </p:pic>
      <p:pic>
        <p:nvPicPr>
          <p:cNvPr id="8" name="Рисунок 7"/>
          <p:cNvPicPr>
            <a:picLocks noChangeAspect="1"/>
          </p:cNvPicPr>
          <p:nvPr/>
        </p:nvPicPr>
        <p:blipFill rotWithShape="1">
          <a:blip r:embed="rId6">
            <a:extLst>
              <a:ext uri="{28A0092B-C50C-407E-A947-70E740481C1C}">
                <a14:useLocalDpi xmlns:a14="http://schemas.microsoft.com/office/drawing/2010/main" val="0"/>
              </a:ext>
            </a:extLst>
          </a:blip>
          <a:srcRect l="35825" r="35038"/>
          <a:stretch/>
        </p:blipFill>
        <p:spPr>
          <a:xfrm>
            <a:off x="6012160" y="416950"/>
            <a:ext cx="2664296" cy="6090047"/>
          </a:xfrm>
          <a:prstGeom prst="rect">
            <a:avLst/>
          </a:prstGeom>
        </p:spPr>
      </p:pic>
    </p:spTree>
    <p:extLst>
      <p:ext uri="{BB962C8B-B14F-4D97-AF65-F5344CB8AC3E}">
        <p14:creationId xmlns:p14="http://schemas.microsoft.com/office/powerpoint/2010/main" val="351058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Изображение 6"/>
          <p:cNvPicPr>
            <a:picLocks noChangeAspect="1"/>
          </p:cNvPicPr>
          <p:nvPr/>
        </p:nvPicPr>
        <p:blipFill rotWithShape="1">
          <a:blip r:embed="rId3">
            <a:extLst>
              <a:ext uri="{28A0092B-C50C-407E-A947-70E740481C1C}">
                <a14:useLocalDpi xmlns:a14="http://schemas.microsoft.com/office/drawing/2010/main" val="0"/>
              </a:ext>
            </a:extLst>
          </a:blip>
          <a:srcRect t="12323" r="38627" b="18849"/>
          <a:stretch/>
        </p:blipFill>
        <p:spPr>
          <a:xfrm>
            <a:off x="-61606" y="-16004"/>
            <a:ext cx="9210306" cy="6874004"/>
          </a:xfrm>
          <a:prstGeom prst="rect">
            <a:avLst/>
          </a:prstGeom>
        </p:spPr>
      </p:pic>
      <p:sp>
        <p:nvSpPr>
          <p:cNvPr id="15" name="Прямоугольник 14"/>
          <p:cNvSpPr/>
          <p:nvPr/>
        </p:nvSpPr>
        <p:spPr>
          <a:xfrm>
            <a:off x="-35497" y="0"/>
            <a:ext cx="9276273" cy="6957392"/>
          </a:xfrm>
          <a:prstGeom prst="rect">
            <a:avLst/>
          </a:prstGeom>
          <a:solidFill>
            <a:srgbClr val="141414">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6" name="Picture 3" descr="C:\Users\filippov\Desktop\Untitled-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8304" y="6381328"/>
            <a:ext cx="1676400" cy="324465"/>
          </a:xfrm>
          <a:prstGeom prst="rect">
            <a:avLst/>
          </a:prstGeom>
          <a:noFill/>
          <a:extLst>
            <a:ext uri="{909E8E84-426E-40DD-AFC4-6F175D3DCCD1}">
              <a14:hiddenFill xmlns:a14="http://schemas.microsoft.com/office/drawing/2010/main">
                <a:solidFill>
                  <a:srgbClr val="FFFFFF"/>
                </a:solidFill>
              </a14:hiddenFill>
            </a:ext>
          </a:extLst>
        </p:spPr>
      </p:pic>
      <p:sp>
        <p:nvSpPr>
          <p:cNvPr id="2" name="Овал 1"/>
          <p:cNvSpPr/>
          <p:nvPr/>
        </p:nvSpPr>
        <p:spPr>
          <a:xfrm>
            <a:off x="1123547" y="54879"/>
            <a:ext cx="6840000" cy="6840000"/>
          </a:xfrm>
          <a:prstGeom prst="ellipse">
            <a:avLst/>
          </a:prstGeom>
          <a:solidFill>
            <a:schemeClr val="bg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582"/>
          </a:p>
        </p:txBody>
      </p:sp>
      <p:sp>
        <p:nvSpPr>
          <p:cNvPr id="9" name="Овал 8"/>
          <p:cNvSpPr/>
          <p:nvPr/>
        </p:nvSpPr>
        <p:spPr>
          <a:xfrm>
            <a:off x="1483547" y="360998"/>
            <a:ext cx="6120000" cy="6120000"/>
          </a:xfrm>
          <a:prstGeom prst="ellipse">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582"/>
          </a:p>
        </p:txBody>
      </p:sp>
      <p:sp>
        <p:nvSpPr>
          <p:cNvPr id="4" name="TextBox 3"/>
          <p:cNvSpPr txBox="1"/>
          <p:nvPr/>
        </p:nvSpPr>
        <p:spPr>
          <a:xfrm>
            <a:off x="2149672" y="1412776"/>
            <a:ext cx="4758095" cy="4124206"/>
          </a:xfrm>
          <a:prstGeom prst="rect">
            <a:avLst/>
          </a:prstGeom>
          <a:noFill/>
        </p:spPr>
        <p:txBody>
          <a:bodyPr wrap="square" rtlCol="0">
            <a:spAutoFit/>
          </a:bodyPr>
          <a:lstStyle/>
          <a:p>
            <a:pPr algn="ctr">
              <a:spcBef>
                <a:spcPts val="679"/>
              </a:spcBef>
              <a:spcAft>
                <a:spcPts val="679"/>
              </a:spcAft>
              <a:buClr>
                <a:srgbClr val="33CCFF"/>
              </a:buClr>
            </a:pPr>
            <a:r>
              <a:rPr lang="ru-RU" sz="2400" dirty="0">
                <a:latin typeface="Calibri" charset="0"/>
                <a:ea typeface="Calibri" charset="0"/>
                <a:cs typeface="Calibri" charset="0"/>
              </a:rPr>
              <a:t>Современный мир требует от нас непрерывных </a:t>
            </a:r>
            <a:r>
              <a:rPr lang="ru-RU" sz="2400" dirty="0" smtClean="0">
                <a:latin typeface="Calibri" charset="0"/>
                <a:ea typeface="Calibri" charset="0"/>
                <a:cs typeface="Calibri" charset="0"/>
              </a:rPr>
              <a:t>изменений</a:t>
            </a:r>
          </a:p>
          <a:p>
            <a:pPr algn="ctr">
              <a:spcBef>
                <a:spcPts val="679"/>
              </a:spcBef>
              <a:spcAft>
                <a:spcPts val="679"/>
              </a:spcAft>
              <a:buClr>
                <a:srgbClr val="33CCFF"/>
              </a:buClr>
            </a:pPr>
            <a:endParaRPr lang="ru-RU" sz="2400" dirty="0">
              <a:latin typeface="Calibri" charset="0"/>
              <a:ea typeface="Calibri" charset="0"/>
              <a:cs typeface="Calibri" charset="0"/>
            </a:endParaRPr>
          </a:p>
          <a:p>
            <a:pPr algn="ctr">
              <a:spcBef>
                <a:spcPts val="679"/>
              </a:spcBef>
              <a:spcAft>
                <a:spcPts val="679"/>
              </a:spcAft>
              <a:buClr>
                <a:srgbClr val="33CCFF"/>
              </a:buClr>
            </a:pPr>
            <a:r>
              <a:rPr lang="ru-RU" sz="2400" dirty="0">
                <a:latin typeface="Calibri" charset="0"/>
                <a:ea typeface="Calibri" charset="0"/>
                <a:cs typeface="Calibri" charset="0"/>
              </a:rPr>
              <a:t>Меняться нужно </a:t>
            </a:r>
            <a:r>
              <a:rPr lang="ru-RU" sz="2400" dirty="0" smtClean="0">
                <a:latin typeface="Calibri" charset="0"/>
                <a:ea typeface="Calibri" charset="0"/>
                <a:cs typeface="Calibri" charset="0"/>
              </a:rPr>
              <a:t>быстро</a:t>
            </a:r>
          </a:p>
          <a:p>
            <a:pPr algn="ctr">
              <a:spcBef>
                <a:spcPts val="679"/>
              </a:spcBef>
              <a:spcAft>
                <a:spcPts val="679"/>
              </a:spcAft>
              <a:buClr>
                <a:srgbClr val="33CCFF"/>
              </a:buClr>
            </a:pPr>
            <a:r>
              <a:rPr lang="ru-RU" sz="2400" dirty="0" smtClean="0">
                <a:latin typeface="Calibri" charset="0"/>
                <a:ea typeface="Calibri" charset="0"/>
                <a:cs typeface="Calibri" charset="0"/>
              </a:rPr>
              <a:t> </a:t>
            </a:r>
            <a:endParaRPr lang="ru-RU" sz="2400" dirty="0">
              <a:latin typeface="Calibri" charset="0"/>
              <a:ea typeface="Calibri" charset="0"/>
              <a:cs typeface="Calibri" charset="0"/>
            </a:endParaRPr>
          </a:p>
          <a:p>
            <a:pPr algn="ctr">
              <a:spcBef>
                <a:spcPts val="679"/>
              </a:spcBef>
              <a:spcAft>
                <a:spcPts val="679"/>
              </a:spcAft>
              <a:buClr>
                <a:srgbClr val="33CCFF"/>
              </a:buClr>
            </a:pPr>
            <a:r>
              <a:rPr lang="ru-RU" sz="2400" dirty="0" smtClean="0">
                <a:latin typeface="Calibri" charset="0"/>
                <a:ea typeface="Calibri" charset="0"/>
                <a:cs typeface="Calibri" charset="0"/>
              </a:rPr>
              <a:t>Независимо </a:t>
            </a:r>
            <a:r>
              <a:rPr lang="ru-RU" sz="2400" dirty="0">
                <a:latin typeface="Calibri" charset="0"/>
                <a:ea typeface="Calibri" charset="0"/>
                <a:cs typeface="Calibri" charset="0"/>
              </a:rPr>
              <a:t>от </a:t>
            </a:r>
            <a:r>
              <a:rPr lang="ru-RU" sz="2400" dirty="0" smtClean="0">
                <a:latin typeface="Calibri" charset="0"/>
                <a:ea typeface="Calibri" charset="0"/>
                <a:cs typeface="Calibri" charset="0"/>
              </a:rPr>
              <a:t>кризиса</a:t>
            </a:r>
          </a:p>
          <a:p>
            <a:pPr algn="ctr">
              <a:spcBef>
                <a:spcPts val="679"/>
              </a:spcBef>
              <a:spcAft>
                <a:spcPts val="679"/>
              </a:spcAft>
              <a:buClr>
                <a:srgbClr val="33CCFF"/>
              </a:buClr>
            </a:pPr>
            <a:endParaRPr lang="ru-RU" sz="2400" dirty="0">
              <a:latin typeface="Calibri" charset="0"/>
              <a:ea typeface="Calibri" charset="0"/>
              <a:cs typeface="Calibri" charset="0"/>
            </a:endParaRPr>
          </a:p>
          <a:p>
            <a:pPr algn="ctr">
              <a:spcBef>
                <a:spcPts val="679"/>
              </a:spcBef>
              <a:spcAft>
                <a:spcPts val="679"/>
              </a:spcAft>
              <a:buClr>
                <a:srgbClr val="33CCFF"/>
              </a:buClr>
            </a:pPr>
            <a:r>
              <a:rPr lang="ru-RU" sz="2400" dirty="0">
                <a:latin typeface="Calibri" charset="0"/>
                <a:ea typeface="Calibri" charset="0"/>
                <a:cs typeface="Calibri" charset="0"/>
              </a:rPr>
              <a:t>Независимо от конкуренции </a:t>
            </a:r>
          </a:p>
        </p:txBody>
      </p:sp>
      <p:sp>
        <p:nvSpPr>
          <p:cNvPr id="3" name="Овал 2"/>
          <p:cNvSpPr/>
          <p:nvPr/>
        </p:nvSpPr>
        <p:spPr>
          <a:xfrm>
            <a:off x="4453547" y="2564904"/>
            <a:ext cx="180000" cy="18000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Овал 19"/>
          <p:cNvSpPr/>
          <p:nvPr/>
        </p:nvSpPr>
        <p:spPr>
          <a:xfrm>
            <a:off x="4453547" y="3604439"/>
            <a:ext cx="180000" cy="18000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Овал 20"/>
          <p:cNvSpPr/>
          <p:nvPr/>
        </p:nvSpPr>
        <p:spPr>
          <a:xfrm>
            <a:off x="4453547" y="4663639"/>
            <a:ext cx="180000" cy="18000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974101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0" y="-99392"/>
            <a:ext cx="9144000" cy="6969584"/>
          </a:xfrm>
          <a:prstGeom prst="rect">
            <a:avLst/>
          </a:prstGeom>
          <a:gradFill flip="none" rotWithShape="1">
            <a:gsLst>
              <a:gs pos="100000">
                <a:srgbClr val="F72272"/>
              </a:gs>
              <a:gs pos="16000">
                <a:srgbClr val="FF3636"/>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p:cNvSpPr txBox="1"/>
          <p:nvPr/>
        </p:nvSpPr>
        <p:spPr>
          <a:xfrm>
            <a:off x="556986" y="2654774"/>
            <a:ext cx="8001000" cy="1077218"/>
          </a:xfrm>
          <a:prstGeom prst="rect">
            <a:avLst/>
          </a:prstGeom>
          <a:noFill/>
        </p:spPr>
        <p:txBody>
          <a:bodyPr wrap="square" rtlCol="0">
            <a:spAutoFit/>
          </a:bodyPr>
          <a:lstStyle/>
          <a:p>
            <a:pPr algn="ctr"/>
            <a:r>
              <a:rPr lang="ru-RU" sz="3200" dirty="0" smtClean="0">
                <a:solidFill>
                  <a:schemeClr val="bg1"/>
                </a:solidFill>
                <a:latin typeface="+mn-lt"/>
              </a:rPr>
              <a:t>СПАСИБО ЗА ВНИМАНИЕ!</a:t>
            </a:r>
          </a:p>
          <a:p>
            <a:pPr algn="ctr"/>
            <a:r>
              <a:rPr lang="ru-RU" sz="3200" dirty="0" smtClean="0">
                <a:solidFill>
                  <a:schemeClr val="bg1"/>
                </a:solidFill>
                <a:latin typeface="+mn-lt"/>
              </a:rPr>
              <a:t>ВОПРОСЫ?</a:t>
            </a:r>
          </a:p>
        </p:txBody>
      </p:sp>
      <p:cxnSp>
        <p:nvCxnSpPr>
          <p:cNvPr id="10" name="Прямая соединительная линия 9"/>
          <p:cNvCxnSpPr/>
          <p:nvPr/>
        </p:nvCxnSpPr>
        <p:spPr>
          <a:xfrm>
            <a:off x="3566886" y="3810000"/>
            <a:ext cx="1981200" cy="0"/>
          </a:xfrm>
          <a:prstGeom prst="line">
            <a:avLst/>
          </a:prstGeom>
          <a:ln w="12700">
            <a:solidFill>
              <a:srgbClr val="FFA18B"/>
            </a:solidFill>
          </a:ln>
        </p:spPr>
        <p:style>
          <a:lnRef idx="1">
            <a:schemeClr val="accent1"/>
          </a:lnRef>
          <a:fillRef idx="0">
            <a:schemeClr val="accent1"/>
          </a:fillRef>
          <a:effectRef idx="0">
            <a:schemeClr val="accent1"/>
          </a:effectRef>
          <a:fontRef idx="minor">
            <a:schemeClr val="tx1"/>
          </a:fontRef>
        </p:style>
      </p:cxnSp>
      <p:pic>
        <p:nvPicPr>
          <p:cNvPr id="1026" name="Picture 2" descr="C:\Users\filippov\Desktop\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78275" y="1219200"/>
            <a:ext cx="1187450" cy="718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53920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3" cstate="print">
            <a:extLst>
              <a:ext uri="{28A0092B-C50C-407E-A947-70E740481C1C}">
                <a14:useLocalDpi xmlns:a14="http://schemas.microsoft.com/office/drawing/2010/main" val="0"/>
              </a:ext>
            </a:extLst>
          </a:blip>
          <a:srcRect r="7118"/>
          <a:stretch/>
        </p:blipFill>
        <p:spPr>
          <a:xfrm>
            <a:off x="-1" y="0"/>
            <a:ext cx="9180513" cy="6858000"/>
          </a:xfrm>
          <a:prstGeom prst="rect">
            <a:avLst/>
          </a:prstGeom>
        </p:spPr>
      </p:pic>
      <p:sp>
        <p:nvSpPr>
          <p:cNvPr id="5" name="Прямоугольник 4"/>
          <p:cNvSpPr/>
          <p:nvPr/>
        </p:nvSpPr>
        <p:spPr>
          <a:xfrm>
            <a:off x="-95761" y="-99392"/>
            <a:ext cx="9276273" cy="6957392"/>
          </a:xfrm>
          <a:prstGeom prst="rect">
            <a:avLst/>
          </a:prstGeom>
          <a:solidFill>
            <a:srgbClr val="141414">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Picture 3" descr="C:\Users\filippov\Desktop\Untitled-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8304" y="6381328"/>
            <a:ext cx="1676400" cy="324465"/>
          </a:xfrm>
          <a:prstGeom prst="rect">
            <a:avLst/>
          </a:prstGeom>
          <a:noFill/>
          <a:extLst>
            <a:ext uri="{909E8E84-426E-40DD-AFC4-6F175D3DCCD1}">
              <a14:hiddenFill xmlns:a14="http://schemas.microsoft.com/office/drawing/2010/main">
                <a:solidFill>
                  <a:srgbClr val="FFFFFF"/>
                </a:solidFill>
              </a14:hiddenFill>
            </a:ext>
          </a:extLst>
        </p:spPr>
      </p:pic>
      <p:pic>
        <p:nvPicPr>
          <p:cNvPr id="8" name="Рисунок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7889" y="1027276"/>
            <a:ext cx="7580535" cy="4121916"/>
          </a:xfrm>
          <a:prstGeom prst="rect">
            <a:avLst/>
          </a:prstGeom>
        </p:spPr>
      </p:pic>
    </p:spTree>
    <p:extLst>
      <p:ext uri="{BB962C8B-B14F-4D97-AF65-F5344CB8AC3E}">
        <p14:creationId xmlns:p14="http://schemas.microsoft.com/office/powerpoint/2010/main" val="1535554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rotWithShape="1">
          <a:blip r:embed="rId3" cstate="print">
            <a:extLst>
              <a:ext uri="{28A0092B-C50C-407E-A947-70E740481C1C}">
                <a14:useLocalDpi xmlns:a14="http://schemas.microsoft.com/office/drawing/2010/main" val="0"/>
              </a:ext>
            </a:extLst>
          </a:blip>
          <a:srcRect l="-10836" t="-399" r="10836" b="399"/>
          <a:stretch/>
        </p:blipFill>
        <p:spPr>
          <a:xfrm>
            <a:off x="-1201864" y="-99392"/>
            <a:ext cx="10454384" cy="6957392"/>
          </a:xfrm>
          <a:prstGeom prst="rect">
            <a:avLst/>
          </a:prstGeom>
        </p:spPr>
      </p:pic>
      <p:sp>
        <p:nvSpPr>
          <p:cNvPr id="8" name="Прямоугольник 7"/>
          <p:cNvSpPr/>
          <p:nvPr/>
        </p:nvSpPr>
        <p:spPr>
          <a:xfrm>
            <a:off x="-128519" y="-81654"/>
            <a:ext cx="9381039" cy="6939654"/>
          </a:xfrm>
          <a:prstGeom prst="rect">
            <a:avLst/>
          </a:prstGeom>
          <a:solidFill>
            <a:srgbClr val="141414">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467544" y="1052736"/>
            <a:ext cx="6480720" cy="3539430"/>
          </a:xfrm>
          <a:prstGeom prst="rect">
            <a:avLst/>
          </a:prstGeom>
        </p:spPr>
        <p:txBody>
          <a:bodyPr wrap="square">
            <a:spAutoFit/>
          </a:bodyPr>
          <a:lstStyle/>
          <a:p>
            <a:r>
              <a:rPr lang="ru-RU" sz="3200" dirty="0" smtClean="0">
                <a:solidFill>
                  <a:schemeClr val="bg1"/>
                </a:solidFill>
              </a:rPr>
              <a:t>Готовы к переменам!</a:t>
            </a:r>
          </a:p>
          <a:p>
            <a:endParaRPr lang="ru-RU" sz="3200" dirty="0">
              <a:solidFill>
                <a:schemeClr val="bg1"/>
              </a:solidFill>
            </a:endParaRPr>
          </a:p>
          <a:p>
            <a:r>
              <a:rPr lang="ru-RU" sz="3200" dirty="0" smtClean="0">
                <a:solidFill>
                  <a:schemeClr val="bg1"/>
                </a:solidFill>
              </a:rPr>
              <a:t>Современные технологии </a:t>
            </a:r>
          </a:p>
          <a:p>
            <a:r>
              <a:rPr lang="ru-RU" sz="3200" dirty="0" smtClean="0">
                <a:solidFill>
                  <a:schemeClr val="bg1"/>
                </a:solidFill>
              </a:rPr>
              <a:t>– преимущество работы.</a:t>
            </a:r>
          </a:p>
          <a:p>
            <a:endParaRPr lang="ru-RU" sz="3200" dirty="0">
              <a:solidFill>
                <a:schemeClr val="bg1"/>
              </a:solidFill>
            </a:endParaRPr>
          </a:p>
          <a:p>
            <a:r>
              <a:rPr lang="ru-RU" sz="3200" dirty="0" smtClean="0">
                <a:solidFill>
                  <a:schemeClr val="bg1"/>
                </a:solidFill>
              </a:rPr>
              <a:t>Скорость. Простота. Мобильность.</a:t>
            </a:r>
          </a:p>
          <a:p>
            <a:endParaRPr lang="ru-RU" sz="3200" dirty="0">
              <a:solidFill>
                <a:schemeClr val="bg1"/>
              </a:solidFill>
            </a:endParaRPr>
          </a:p>
        </p:txBody>
      </p:sp>
      <p:pic>
        <p:nvPicPr>
          <p:cNvPr id="9" name="Picture 3" descr="C:\Users\filippov\Desktop\Untitled-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8304" y="6381328"/>
            <a:ext cx="1676400" cy="324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8183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7389" y="4374158"/>
            <a:ext cx="1061454" cy="871125"/>
          </a:xfrm>
          <a:prstGeom prst="rect">
            <a:avLst/>
          </a:prstGeom>
        </p:spPr>
      </p:pic>
      <p:sp>
        <p:nvSpPr>
          <p:cNvPr id="9" name="Название 1"/>
          <p:cNvSpPr txBox="1">
            <a:spLocks/>
          </p:cNvSpPr>
          <p:nvPr/>
        </p:nvSpPr>
        <p:spPr>
          <a:xfrm>
            <a:off x="532473" y="260648"/>
            <a:ext cx="8424936" cy="7287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3200" dirty="0"/>
              <a:t>Будущее бизнеса зависит от </a:t>
            </a:r>
            <a:r>
              <a:rPr lang="ru-RU" sz="3200" dirty="0" smtClean="0"/>
              <a:t>инструментов</a:t>
            </a:r>
            <a:endParaRPr lang="ru-RU" sz="3200" b="1" dirty="0">
              <a:latin typeface="+mn-lt"/>
            </a:endParaRPr>
          </a:p>
        </p:txBody>
      </p:sp>
      <p:sp>
        <p:nvSpPr>
          <p:cNvPr id="2" name="Прямоугольник 1"/>
          <p:cNvSpPr/>
          <p:nvPr/>
        </p:nvSpPr>
        <p:spPr>
          <a:xfrm>
            <a:off x="2771800" y="1988840"/>
            <a:ext cx="5832648" cy="3477875"/>
          </a:xfrm>
          <a:prstGeom prst="rect">
            <a:avLst/>
          </a:prstGeom>
        </p:spPr>
        <p:txBody>
          <a:bodyPr wrap="square">
            <a:spAutoFit/>
          </a:bodyPr>
          <a:lstStyle/>
          <a:p>
            <a:r>
              <a:rPr lang="ru-RU" sz="2000" dirty="0" smtClean="0">
                <a:solidFill>
                  <a:srgbClr val="333333"/>
                </a:solidFill>
              </a:rPr>
              <a:t>Расширяют возможности</a:t>
            </a:r>
          </a:p>
          <a:p>
            <a:endParaRPr lang="ru-RU" sz="2000" dirty="0" smtClean="0">
              <a:solidFill>
                <a:srgbClr val="333333"/>
              </a:solidFill>
            </a:endParaRPr>
          </a:p>
          <a:p>
            <a:endParaRPr lang="ru-RU" sz="2000" dirty="0" smtClean="0">
              <a:solidFill>
                <a:srgbClr val="333333"/>
              </a:solidFill>
            </a:endParaRPr>
          </a:p>
          <a:p>
            <a:endParaRPr lang="ru-RU" sz="2000" dirty="0">
              <a:solidFill>
                <a:srgbClr val="333333"/>
              </a:solidFill>
            </a:endParaRPr>
          </a:p>
          <a:p>
            <a:endParaRPr lang="ru-RU" sz="2000" dirty="0">
              <a:solidFill>
                <a:srgbClr val="333333"/>
              </a:solidFill>
            </a:endParaRPr>
          </a:p>
          <a:p>
            <a:r>
              <a:rPr lang="ru-RU" sz="2000" dirty="0" smtClean="0">
                <a:solidFill>
                  <a:srgbClr val="333333"/>
                </a:solidFill>
              </a:rPr>
              <a:t>Устраняют временные и пространственные рамки</a:t>
            </a:r>
          </a:p>
          <a:p>
            <a:endParaRPr lang="ru-RU" sz="2000" dirty="0" smtClean="0">
              <a:solidFill>
                <a:srgbClr val="333333"/>
              </a:solidFill>
            </a:endParaRPr>
          </a:p>
          <a:p>
            <a:endParaRPr lang="ru-RU" sz="2000" dirty="0" smtClean="0">
              <a:solidFill>
                <a:srgbClr val="333333"/>
              </a:solidFill>
            </a:endParaRPr>
          </a:p>
          <a:p>
            <a:endParaRPr lang="ru-RU" sz="2000" dirty="0">
              <a:solidFill>
                <a:srgbClr val="333333"/>
              </a:solidFill>
            </a:endParaRPr>
          </a:p>
          <a:p>
            <a:endParaRPr lang="ru-RU" sz="2000" dirty="0">
              <a:solidFill>
                <a:srgbClr val="333333"/>
              </a:solidFill>
            </a:endParaRPr>
          </a:p>
          <a:p>
            <a:r>
              <a:rPr lang="ru-RU" sz="2000" dirty="0" smtClean="0">
                <a:solidFill>
                  <a:srgbClr val="333333"/>
                </a:solidFill>
              </a:rPr>
              <a:t>Ускоряют бизнес-процессы</a:t>
            </a:r>
          </a:p>
        </p:txBody>
      </p:sp>
      <p:pic>
        <p:nvPicPr>
          <p:cNvPr id="7" name="Picture 2" descr="C:\Users\filippov\Desktop\Untitled-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4288" y="6165304"/>
            <a:ext cx="1676400" cy="325701"/>
          </a:xfrm>
          <a:prstGeom prst="rect">
            <a:avLst/>
          </a:prstGeom>
          <a:noFill/>
          <a:extLst>
            <a:ext uri="{909E8E84-426E-40DD-AFC4-6F175D3DCCD1}">
              <a14:hiddenFill xmlns:a14="http://schemas.microsoft.com/office/drawing/2010/main">
                <a:solidFill>
                  <a:srgbClr val="FFFFFF"/>
                </a:solidFill>
              </a14:hiddenFill>
            </a:ext>
          </a:extLst>
        </p:spPr>
      </p:pic>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73957" y="1238907"/>
            <a:ext cx="2168318" cy="1250580"/>
          </a:xfrm>
          <a:prstGeom prst="rect">
            <a:avLst/>
          </a:prstGeom>
        </p:spPr>
      </p:pic>
      <p:pic>
        <p:nvPicPr>
          <p:cNvPr id="10" name="Рисунок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30069" y="2956880"/>
            <a:ext cx="1158774" cy="835722"/>
          </a:xfrm>
          <a:prstGeom prst="rect">
            <a:avLst/>
          </a:prstGeom>
        </p:spPr>
      </p:pic>
    </p:spTree>
    <p:extLst>
      <p:ext uri="{BB962C8B-B14F-4D97-AF65-F5344CB8AC3E}">
        <p14:creationId xmlns:p14="http://schemas.microsoft.com/office/powerpoint/2010/main" val="1090515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Название 1"/>
          <p:cNvSpPr txBox="1">
            <a:spLocks/>
          </p:cNvSpPr>
          <p:nvPr/>
        </p:nvSpPr>
        <p:spPr>
          <a:xfrm>
            <a:off x="251520" y="836712"/>
            <a:ext cx="6336704" cy="7287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ru-RU" sz="3200" b="1" dirty="0" smtClean="0"/>
              <a:t>Экономичность и </a:t>
            </a:r>
            <a:r>
              <a:rPr lang="ru-RU" sz="3200" b="1" dirty="0" err="1" smtClean="0"/>
              <a:t>экологичность</a:t>
            </a:r>
            <a:r>
              <a:rPr lang="ru-RU" sz="3200" b="1" dirty="0" smtClean="0"/>
              <a:t> </a:t>
            </a:r>
            <a:endParaRPr lang="ru-RU" sz="3200" b="1" dirty="0">
              <a:latin typeface="+mn-lt"/>
            </a:endParaRPr>
          </a:p>
        </p:txBody>
      </p:sp>
      <p:sp>
        <p:nvSpPr>
          <p:cNvPr id="2" name="Прямоугольник 1"/>
          <p:cNvSpPr/>
          <p:nvPr/>
        </p:nvSpPr>
        <p:spPr>
          <a:xfrm>
            <a:off x="683568" y="1772816"/>
            <a:ext cx="6192688" cy="2585323"/>
          </a:xfrm>
          <a:prstGeom prst="rect">
            <a:avLst/>
          </a:prstGeom>
        </p:spPr>
        <p:txBody>
          <a:bodyPr wrap="square">
            <a:spAutoFit/>
          </a:bodyPr>
          <a:lstStyle/>
          <a:p>
            <a:r>
              <a:rPr lang="ru-RU" dirty="0">
                <a:solidFill>
                  <a:srgbClr val="333333"/>
                </a:solidFill>
              </a:rPr>
              <a:t>Снижение затрат на офисную инфраструктуру</a:t>
            </a:r>
          </a:p>
          <a:p>
            <a:endParaRPr lang="ru-RU" dirty="0" smtClean="0">
              <a:solidFill>
                <a:srgbClr val="333333"/>
              </a:solidFill>
            </a:endParaRPr>
          </a:p>
          <a:p>
            <a:r>
              <a:rPr lang="ru-RU" dirty="0" smtClean="0">
                <a:solidFill>
                  <a:srgbClr val="333333"/>
                </a:solidFill>
              </a:rPr>
              <a:t>Единое информационное пространство</a:t>
            </a:r>
          </a:p>
          <a:p>
            <a:endParaRPr lang="ru-RU" dirty="0">
              <a:solidFill>
                <a:srgbClr val="333333"/>
              </a:solidFill>
            </a:endParaRPr>
          </a:p>
          <a:p>
            <a:r>
              <a:rPr lang="ru-RU" dirty="0">
                <a:solidFill>
                  <a:srgbClr val="333333"/>
                </a:solidFill>
              </a:rPr>
              <a:t>Совместная работа с </a:t>
            </a:r>
            <a:r>
              <a:rPr lang="ru-RU" dirty="0" smtClean="0">
                <a:solidFill>
                  <a:srgbClr val="333333"/>
                </a:solidFill>
              </a:rPr>
              <a:t>документами</a:t>
            </a:r>
          </a:p>
          <a:p>
            <a:endParaRPr lang="ru-RU" dirty="0">
              <a:solidFill>
                <a:srgbClr val="333333"/>
              </a:solidFill>
            </a:endParaRPr>
          </a:p>
          <a:p>
            <a:r>
              <a:rPr lang="ru-RU" dirty="0" smtClean="0">
                <a:solidFill>
                  <a:srgbClr val="333333"/>
                </a:solidFill>
              </a:rPr>
              <a:t>Электронный документооборот</a:t>
            </a:r>
          </a:p>
          <a:p>
            <a:endParaRPr lang="ru-RU" dirty="0">
              <a:solidFill>
                <a:srgbClr val="333333"/>
              </a:solidFill>
            </a:endParaRPr>
          </a:p>
          <a:p>
            <a:endParaRPr lang="ru-RU" dirty="0">
              <a:solidFill>
                <a:srgbClr val="333333"/>
              </a:solidFill>
            </a:endParaRPr>
          </a:p>
        </p:txBody>
      </p:sp>
      <p:pic>
        <p:nvPicPr>
          <p:cNvPr id="7" name="Picture 2" descr="C:\Users\filippov\Desktop\Untitled-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6165304"/>
            <a:ext cx="1676400" cy="325701"/>
          </a:xfrm>
          <a:prstGeom prst="rect">
            <a:avLst/>
          </a:prstGeom>
          <a:noFill/>
          <a:extLst>
            <a:ext uri="{909E8E84-426E-40DD-AFC4-6F175D3DCCD1}">
              <a14:hiddenFill xmlns:a14="http://schemas.microsoft.com/office/drawing/2010/main">
                <a:solidFill>
                  <a:srgbClr val="FFFFFF"/>
                </a:solidFill>
              </a14:hiddenFill>
            </a:ext>
          </a:extLst>
        </p:spPr>
      </p:pic>
      <p:pic>
        <p:nvPicPr>
          <p:cNvPr id="3" name="Рисунок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43553" y="1988840"/>
            <a:ext cx="5100447" cy="3779431"/>
          </a:xfrm>
          <a:prstGeom prst="mathMultiply">
            <a:avLst/>
          </a:prstGeom>
        </p:spPr>
      </p:pic>
    </p:spTree>
    <p:extLst>
      <p:ext uri="{BB962C8B-B14F-4D97-AF65-F5344CB8AC3E}">
        <p14:creationId xmlns:p14="http://schemas.microsoft.com/office/powerpoint/2010/main" val="3144474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Название 1"/>
          <p:cNvSpPr txBox="1">
            <a:spLocks/>
          </p:cNvSpPr>
          <p:nvPr/>
        </p:nvSpPr>
        <p:spPr>
          <a:xfrm>
            <a:off x="251520" y="836712"/>
            <a:ext cx="6336704" cy="7287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3200" b="1" dirty="0" smtClean="0"/>
              <a:t>Мобильный сотрудник</a:t>
            </a:r>
            <a:endParaRPr lang="ru-RU" sz="3200" b="1" dirty="0">
              <a:latin typeface="+mn-lt"/>
            </a:endParaRPr>
          </a:p>
        </p:txBody>
      </p:sp>
      <p:sp>
        <p:nvSpPr>
          <p:cNvPr id="2" name="Прямоугольник 1"/>
          <p:cNvSpPr/>
          <p:nvPr/>
        </p:nvSpPr>
        <p:spPr>
          <a:xfrm>
            <a:off x="402448" y="1988840"/>
            <a:ext cx="6192688" cy="646331"/>
          </a:xfrm>
          <a:prstGeom prst="rect">
            <a:avLst/>
          </a:prstGeom>
        </p:spPr>
        <p:txBody>
          <a:bodyPr wrap="square">
            <a:spAutoFit/>
          </a:bodyPr>
          <a:lstStyle/>
          <a:p>
            <a:endParaRPr lang="ru-RU" dirty="0">
              <a:solidFill>
                <a:srgbClr val="333333"/>
              </a:solidFill>
            </a:endParaRPr>
          </a:p>
          <a:p>
            <a:endParaRPr lang="ru-RU" dirty="0">
              <a:solidFill>
                <a:srgbClr val="333333"/>
              </a:solidFill>
            </a:endParaRPr>
          </a:p>
        </p:txBody>
      </p:sp>
      <p:pic>
        <p:nvPicPr>
          <p:cNvPr id="7" name="Picture 2" descr="C:\Users\filippov\Desktop\Untitled-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6165304"/>
            <a:ext cx="1676400" cy="3257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85840" y="1700808"/>
            <a:ext cx="4790216" cy="3139321"/>
          </a:xfrm>
          <a:prstGeom prst="rect">
            <a:avLst/>
          </a:prstGeom>
          <a:noFill/>
        </p:spPr>
        <p:txBody>
          <a:bodyPr wrap="square" rtlCol="0">
            <a:spAutoFit/>
          </a:bodyPr>
          <a:lstStyle/>
          <a:p>
            <a:r>
              <a:rPr lang="ru-RU" dirty="0"/>
              <a:t>Что же такое мобильный сотрудник – это сотрудник компании, который работает постоянно «в полях»,  который получает оперативно задачи для выполнение работ, который через имеющиеся системы коммуникаций (смартфон, планшет) отмечает этапы прохождения бизнес-процесса, происходит запись всех звонков данного сотрудника, все документы хранятся в едином корпоративном портале.</a:t>
            </a:r>
          </a:p>
          <a:p>
            <a:endParaRPr lang="ru-RU" dirty="0"/>
          </a:p>
        </p:txBody>
      </p:sp>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9496" y="1544919"/>
            <a:ext cx="3352800" cy="2743200"/>
          </a:xfrm>
          <a:prstGeom prst="rect">
            <a:avLst/>
          </a:prstGeom>
        </p:spPr>
      </p:pic>
    </p:spTree>
    <p:extLst>
      <p:ext uri="{BB962C8B-B14F-4D97-AF65-F5344CB8AC3E}">
        <p14:creationId xmlns:p14="http://schemas.microsoft.com/office/powerpoint/2010/main" val="264598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Название 1"/>
          <p:cNvSpPr txBox="1">
            <a:spLocks/>
          </p:cNvSpPr>
          <p:nvPr/>
        </p:nvSpPr>
        <p:spPr>
          <a:xfrm>
            <a:off x="4427984" y="256300"/>
            <a:ext cx="3943272" cy="7287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3200" b="1" dirty="0" smtClean="0">
                <a:latin typeface="+mn-lt"/>
              </a:rPr>
              <a:t>Продуктивность </a:t>
            </a:r>
            <a:endParaRPr lang="ru-RU" sz="3200" b="1" dirty="0">
              <a:latin typeface="+mn-lt"/>
            </a:endParaRPr>
          </a:p>
        </p:txBody>
      </p:sp>
      <p:sp>
        <p:nvSpPr>
          <p:cNvPr id="2" name="Прямоугольник 1"/>
          <p:cNvSpPr/>
          <p:nvPr/>
        </p:nvSpPr>
        <p:spPr>
          <a:xfrm>
            <a:off x="3563888" y="1359197"/>
            <a:ext cx="6192688" cy="1477328"/>
          </a:xfrm>
          <a:prstGeom prst="rect">
            <a:avLst/>
          </a:prstGeom>
        </p:spPr>
        <p:txBody>
          <a:bodyPr wrap="square">
            <a:spAutoFit/>
          </a:bodyPr>
          <a:lstStyle/>
          <a:p>
            <a:r>
              <a:rPr lang="ru-RU" dirty="0">
                <a:solidFill>
                  <a:srgbClr val="333333"/>
                </a:solidFill>
                <a:latin typeface="Arial" panose="020B0604020202020204" pitchFamily="34" charset="0"/>
              </a:rPr>
              <a:t>О</a:t>
            </a:r>
            <a:r>
              <a:rPr lang="ru-RU" dirty="0" smtClean="0">
                <a:solidFill>
                  <a:srgbClr val="333333"/>
                </a:solidFill>
                <a:latin typeface="Arial" panose="020B0604020202020204" pitchFamily="34" charset="0"/>
              </a:rPr>
              <a:t>свободить </a:t>
            </a:r>
            <a:r>
              <a:rPr lang="ru-RU" dirty="0">
                <a:solidFill>
                  <a:srgbClr val="333333"/>
                </a:solidFill>
                <a:latin typeface="Arial" panose="020B0604020202020204" pitchFamily="34" charset="0"/>
              </a:rPr>
              <a:t>сотрудника от ненужных </a:t>
            </a:r>
            <a:r>
              <a:rPr lang="ru-RU" dirty="0" smtClean="0">
                <a:solidFill>
                  <a:srgbClr val="333333"/>
                </a:solidFill>
                <a:latin typeface="Arial" panose="020B0604020202020204" pitchFamily="34" charset="0"/>
              </a:rPr>
              <a:t>действий</a:t>
            </a:r>
          </a:p>
          <a:p>
            <a:endParaRPr lang="ru-RU" dirty="0" smtClean="0">
              <a:solidFill>
                <a:srgbClr val="333333"/>
              </a:solidFill>
              <a:latin typeface="Arial" panose="020B0604020202020204" pitchFamily="34" charset="0"/>
            </a:endParaRPr>
          </a:p>
          <a:p>
            <a:r>
              <a:rPr lang="ru-RU" dirty="0" smtClean="0">
                <a:solidFill>
                  <a:srgbClr val="333333"/>
                </a:solidFill>
                <a:latin typeface="Arial" panose="020B0604020202020204" pitchFamily="34" charset="0"/>
              </a:rPr>
              <a:t>Убрать «муду»</a:t>
            </a:r>
          </a:p>
          <a:p>
            <a:endParaRPr lang="ru-RU" dirty="0">
              <a:solidFill>
                <a:srgbClr val="333333"/>
              </a:solidFill>
              <a:latin typeface="Arial" panose="020B0604020202020204" pitchFamily="34" charset="0"/>
            </a:endParaRPr>
          </a:p>
          <a:p>
            <a:r>
              <a:rPr lang="ru-RU" dirty="0" smtClean="0">
                <a:solidFill>
                  <a:srgbClr val="333333"/>
                </a:solidFill>
                <a:latin typeface="Arial" panose="020B0604020202020204" pitchFamily="34" charset="0"/>
              </a:rPr>
              <a:t>Автоматизировать рутину</a:t>
            </a: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620688"/>
            <a:ext cx="2304256" cy="2304256"/>
          </a:xfrm>
          <a:prstGeom prst="rect">
            <a:avLst/>
          </a:prstGeom>
        </p:spPr>
      </p:pic>
      <p:pic>
        <p:nvPicPr>
          <p:cNvPr id="7" name="Picture 2" descr="C:\Users\filippov\Desktop\Untitled-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4288" y="6165304"/>
            <a:ext cx="1676400" cy="325701"/>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4096" y="3176351"/>
            <a:ext cx="6379583" cy="2988953"/>
          </a:xfrm>
          <a:prstGeom prst="rect">
            <a:avLst/>
          </a:prstGeom>
        </p:spPr>
      </p:pic>
    </p:spTree>
    <p:extLst>
      <p:ext uri="{BB962C8B-B14F-4D97-AF65-F5344CB8AC3E}">
        <p14:creationId xmlns:p14="http://schemas.microsoft.com/office/powerpoint/2010/main" val="1065003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Название 1"/>
          <p:cNvSpPr txBox="1">
            <a:spLocks/>
          </p:cNvSpPr>
          <p:nvPr/>
        </p:nvSpPr>
        <p:spPr>
          <a:xfrm>
            <a:off x="1266929" y="426686"/>
            <a:ext cx="3943272" cy="7287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3200" b="1" dirty="0"/>
              <a:t> </a:t>
            </a:r>
            <a:r>
              <a:rPr lang="ru-RU" sz="3200" b="1" dirty="0" err="1" smtClean="0"/>
              <a:t>Сверхмобильность</a:t>
            </a:r>
            <a:endParaRPr lang="ru-RU" sz="3200" b="1" dirty="0">
              <a:latin typeface="+mn-lt"/>
            </a:endParaRPr>
          </a:p>
        </p:txBody>
      </p:sp>
      <p:sp>
        <p:nvSpPr>
          <p:cNvPr id="2" name="Прямоугольник 1"/>
          <p:cNvSpPr/>
          <p:nvPr/>
        </p:nvSpPr>
        <p:spPr>
          <a:xfrm>
            <a:off x="1394393" y="1426613"/>
            <a:ext cx="6192688" cy="1477328"/>
          </a:xfrm>
          <a:prstGeom prst="rect">
            <a:avLst/>
          </a:prstGeom>
        </p:spPr>
        <p:txBody>
          <a:bodyPr wrap="square">
            <a:spAutoFit/>
          </a:bodyPr>
          <a:lstStyle/>
          <a:p>
            <a:r>
              <a:rPr lang="ru-RU" dirty="0" smtClean="0">
                <a:solidFill>
                  <a:srgbClr val="333333"/>
                </a:solidFill>
                <a:latin typeface="Arial" panose="020B0604020202020204" pitchFamily="34" charset="0"/>
              </a:rPr>
              <a:t>Голосовая и видеосвязь</a:t>
            </a:r>
          </a:p>
          <a:p>
            <a:endParaRPr lang="ru-RU" dirty="0">
              <a:solidFill>
                <a:srgbClr val="333333"/>
              </a:solidFill>
              <a:latin typeface="Arial" panose="020B0604020202020204" pitchFamily="34" charset="0"/>
            </a:endParaRPr>
          </a:p>
          <a:p>
            <a:r>
              <a:rPr lang="ru-RU" dirty="0" smtClean="0">
                <a:solidFill>
                  <a:srgbClr val="333333"/>
                </a:solidFill>
                <a:latin typeface="Arial" panose="020B0604020202020204" pitchFamily="34" charset="0"/>
              </a:rPr>
              <a:t>Обмен данными</a:t>
            </a:r>
          </a:p>
          <a:p>
            <a:endParaRPr lang="ru-RU" dirty="0" smtClean="0">
              <a:solidFill>
                <a:srgbClr val="333333"/>
              </a:solidFill>
              <a:latin typeface="Arial" panose="020B0604020202020204" pitchFamily="34" charset="0"/>
            </a:endParaRPr>
          </a:p>
          <a:p>
            <a:r>
              <a:rPr lang="ru-RU" dirty="0" smtClean="0">
                <a:solidFill>
                  <a:srgbClr val="333333"/>
                </a:solidFill>
                <a:latin typeface="Arial" panose="020B0604020202020204" pitchFamily="34" charset="0"/>
              </a:rPr>
              <a:t>Работа по проектам</a:t>
            </a:r>
          </a:p>
        </p:txBody>
      </p:sp>
      <p:pic>
        <p:nvPicPr>
          <p:cNvPr id="7" name="Picture 2" descr="C:\Users\filippov\Desktop\Untitled-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6165304"/>
            <a:ext cx="1676400" cy="325701"/>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136119" y="4075253"/>
            <a:ext cx="7269474" cy="707886"/>
          </a:xfrm>
          <a:prstGeom prst="rect">
            <a:avLst/>
          </a:prstGeom>
        </p:spPr>
        <p:txBody>
          <a:bodyPr wrap="square">
            <a:spAutoFit/>
          </a:bodyPr>
          <a:lstStyle/>
          <a:p>
            <a:r>
              <a:rPr lang="ru-RU" sz="2000" dirty="0" smtClean="0">
                <a:solidFill>
                  <a:srgbClr val="000000"/>
                </a:solidFill>
              </a:rPr>
              <a:t>К</a:t>
            </a:r>
            <a:r>
              <a:rPr lang="ru-RU" sz="2000" dirty="0">
                <a:solidFill>
                  <a:srgbClr val="000000"/>
                </a:solidFill>
              </a:rPr>
              <a:t> 2018 году количество смартфонов возрастет до 2,4 млрд — их станет в 6 раз больше, чем персональных компьютеров</a:t>
            </a:r>
            <a:endParaRPr lang="ru-RU" sz="2000" dirty="0"/>
          </a:p>
        </p:txBody>
      </p:sp>
      <p:sp>
        <p:nvSpPr>
          <p:cNvPr id="5" name="Прямоугольник 4"/>
          <p:cNvSpPr/>
          <p:nvPr/>
        </p:nvSpPr>
        <p:spPr>
          <a:xfrm>
            <a:off x="4623372" y="4941168"/>
            <a:ext cx="4572000" cy="646331"/>
          </a:xfrm>
          <a:prstGeom prst="rect">
            <a:avLst/>
          </a:prstGeom>
        </p:spPr>
        <p:txBody>
          <a:bodyPr>
            <a:spAutoFit/>
          </a:bodyPr>
          <a:lstStyle/>
          <a:p>
            <a:r>
              <a:rPr lang="ru-RU" i="1" dirty="0">
                <a:solidFill>
                  <a:srgbClr val="000000"/>
                </a:solidFill>
              </a:rPr>
              <a:t>«Революционные изменения рабочего места будущего» Джек </a:t>
            </a:r>
            <a:r>
              <a:rPr lang="ru-RU" i="1" dirty="0" err="1">
                <a:solidFill>
                  <a:srgbClr val="000000"/>
                </a:solidFill>
              </a:rPr>
              <a:t>Улдрич</a:t>
            </a:r>
            <a:r>
              <a:rPr lang="ru-RU" i="1" dirty="0">
                <a:solidFill>
                  <a:srgbClr val="000000"/>
                </a:solidFill>
              </a:rPr>
              <a:t> </a:t>
            </a:r>
          </a:p>
        </p:txBody>
      </p:sp>
      <p:grpSp>
        <p:nvGrpSpPr>
          <p:cNvPr id="10" name="Группа 9"/>
          <p:cNvGrpSpPr/>
          <p:nvPr/>
        </p:nvGrpSpPr>
        <p:grpSpPr>
          <a:xfrm>
            <a:off x="2987824" y="476672"/>
            <a:ext cx="5201745" cy="3738390"/>
            <a:chOff x="491131" y="1303751"/>
            <a:chExt cx="5924658" cy="4083664"/>
          </a:xfrm>
        </p:grpSpPr>
        <p:grpSp>
          <p:nvGrpSpPr>
            <p:cNvPr id="11" name="Группа 10"/>
            <p:cNvGrpSpPr/>
            <p:nvPr/>
          </p:nvGrpSpPr>
          <p:grpSpPr>
            <a:xfrm>
              <a:off x="491131" y="1303751"/>
              <a:ext cx="5924658" cy="4083664"/>
              <a:chOff x="491131" y="1303751"/>
              <a:chExt cx="5924658" cy="4083664"/>
            </a:xfrm>
          </p:grpSpPr>
          <p:pic>
            <p:nvPicPr>
              <p:cNvPr id="17" name="Рисунок 1"/>
              <p:cNvPicPr>
                <a:picLocks noChangeAspect="1"/>
              </p:cNvPicPr>
              <p:nvPr/>
            </p:nvPicPr>
            <p:blipFill rotWithShape="1">
              <a:blip r:embed="rId4">
                <a:extLst>
                  <a:ext uri="{28A0092B-C50C-407E-A947-70E740481C1C}">
                    <a14:useLocalDpi xmlns:a14="http://schemas.microsoft.com/office/drawing/2010/main" val="0"/>
                  </a:ext>
                </a:extLst>
              </a:blip>
              <a:srcRect l="6936" r="9387"/>
              <a:stretch/>
            </p:blipFill>
            <p:spPr>
              <a:xfrm>
                <a:off x="491131" y="1303751"/>
                <a:ext cx="5924658" cy="4083664"/>
              </a:xfrm>
              <a:prstGeom prst="rect">
                <a:avLst/>
              </a:prstGeom>
            </p:spPr>
          </p:pic>
          <p:pic>
            <p:nvPicPr>
              <p:cNvPr id="18" name="Изображение 2"/>
              <p:cNvPicPr>
                <a:picLocks noChangeAspect="1"/>
              </p:cNvPicPr>
              <p:nvPr/>
            </p:nvPicPr>
            <p:blipFill rotWithShape="1">
              <a:blip r:embed="rId5">
                <a:extLst>
                  <a:ext uri="{28A0092B-C50C-407E-A947-70E740481C1C}">
                    <a14:useLocalDpi xmlns:a14="http://schemas.microsoft.com/office/drawing/2010/main" val="0"/>
                  </a:ext>
                </a:extLst>
              </a:blip>
              <a:srcRect l="5513" t="1262" r="51650" b="39510"/>
              <a:stretch/>
            </p:blipFill>
            <p:spPr>
              <a:xfrm>
                <a:off x="1739112" y="1990630"/>
                <a:ext cx="2956655" cy="2959742"/>
              </a:xfrm>
              <a:prstGeom prst="ellipse">
                <a:avLst/>
              </a:prstGeom>
            </p:spPr>
          </p:pic>
        </p:grpSp>
        <p:pic>
          <p:nvPicPr>
            <p:cNvPr id="12" name="Picture 2" descr="C:\Users\filippov\Desktop\Untitled-2.png"/>
            <p:cNvPicPr>
              <a:picLocks noChangeAspect="1" noChangeArrowheads="1"/>
            </p:cNvPicPr>
            <p:nvPr/>
          </p:nvPicPr>
          <p:blipFill>
            <a:blip r:embed="rId6" cstate="print">
              <a:biLevel thresh="25000"/>
              <a:extLst>
                <a:ext uri="{28A0092B-C50C-407E-A947-70E740481C1C}">
                  <a14:useLocalDpi xmlns:a14="http://schemas.microsoft.com/office/drawing/2010/main" val="0"/>
                </a:ext>
              </a:extLst>
            </a:blip>
            <a:srcRect/>
            <a:stretch>
              <a:fillRect/>
            </a:stretch>
          </p:blipFill>
          <p:spPr bwMode="auto">
            <a:xfrm>
              <a:off x="3874181" y="1580310"/>
              <a:ext cx="246045" cy="40011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C:\Users\filippov\Desktop\Untitled-3.png"/>
            <p:cNvPicPr>
              <a:picLocks noChangeAspect="1" noChangeArrowheads="1"/>
            </p:cNvPicPr>
            <p:nvPr/>
          </p:nvPicPr>
          <p:blipFill>
            <a:blip r:embed="rId7" cstate="print">
              <a:biLevel thresh="25000"/>
              <a:extLst>
                <a:ext uri="{28A0092B-C50C-407E-A947-70E740481C1C}">
                  <a14:useLocalDpi xmlns:a14="http://schemas.microsoft.com/office/drawing/2010/main" val="0"/>
                </a:ext>
              </a:extLst>
            </a:blip>
            <a:srcRect/>
            <a:stretch>
              <a:fillRect/>
            </a:stretch>
          </p:blipFill>
          <p:spPr bwMode="auto">
            <a:xfrm>
              <a:off x="4349526" y="1694117"/>
              <a:ext cx="346241" cy="23299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filippov\Desktop\01.png"/>
            <p:cNvPicPr>
              <a:picLocks noChangeAspect="1" noChangeArrowheads="1"/>
            </p:cNvPicPr>
            <p:nvPr/>
          </p:nvPicPr>
          <p:blipFill>
            <a:blip r:embed="rId8" cstate="print">
              <a:biLevel thresh="25000"/>
              <a:extLst>
                <a:ext uri="{28A0092B-C50C-407E-A947-70E740481C1C}">
                  <a14:useLocalDpi xmlns:a14="http://schemas.microsoft.com/office/drawing/2010/main" val="0"/>
                </a:ext>
              </a:extLst>
            </a:blip>
            <a:srcRect/>
            <a:stretch>
              <a:fillRect/>
            </a:stretch>
          </p:blipFill>
          <p:spPr bwMode="auto">
            <a:xfrm>
              <a:off x="4883470" y="2906271"/>
              <a:ext cx="304800" cy="31721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C:\Users\filippov\Desktop\06.png"/>
            <p:cNvPicPr>
              <a:picLocks noChangeAspect="1" noChangeArrowheads="1"/>
            </p:cNvPicPr>
            <p:nvPr/>
          </p:nvPicPr>
          <p:blipFill>
            <a:blip r:embed="rId9" cstate="print">
              <a:biLevel thresh="25000"/>
              <a:extLst>
                <a:ext uri="{28A0092B-C50C-407E-A947-70E740481C1C}">
                  <a14:useLocalDpi xmlns:a14="http://schemas.microsoft.com/office/drawing/2010/main" val="0"/>
                </a:ext>
              </a:extLst>
            </a:blip>
            <a:srcRect/>
            <a:stretch>
              <a:fillRect/>
            </a:stretch>
          </p:blipFill>
          <p:spPr bwMode="auto">
            <a:xfrm>
              <a:off x="4925067" y="2510353"/>
              <a:ext cx="346397" cy="24074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9" descr="C:\Users\filippov\Desktop\07.png"/>
            <p:cNvPicPr>
              <a:picLocks noChangeAspect="1" noChangeArrowheads="1"/>
            </p:cNvPicPr>
            <p:nvPr/>
          </p:nvPicPr>
          <p:blipFill>
            <a:blip r:embed="rId10" cstate="print">
              <a:biLevel thresh="25000"/>
              <a:extLst>
                <a:ext uri="{28A0092B-C50C-407E-A947-70E740481C1C}">
                  <a14:useLocalDpi xmlns:a14="http://schemas.microsoft.com/office/drawing/2010/main" val="0"/>
                </a:ext>
              </a:extLst>
            </a:blip>
            <a:srcRect/>
            <a:stretch>
              <a:fillRect/>
            </a:stretch>
          </p:blipFill>
          <p:spPr bwMode="auto">
            <a:xfrm>
              <a:off x="4732426" y="2007041"/>
              <a:ext cx="334755" cy="32417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53212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Тема1">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Модуль Планирование и бюджетирование для ББУ">
  <a:themeElements>
    <a:clrScheme name="Модуль Планирование и бюджетирование для ББУ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Модуль Планирование и бюджетирование для ББУ">
      <a:majorFont>
        <a:latin typeface="Arial Black"/>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Модуль Планирование и бюджетирование для ББУ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Модуль Планирование и бюджетирование для ББУ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Модуль Планирование и бюджетирование для ББУ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Модуль Планирование и бюджетирование для ББУ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Модуль Планирование и бюджетирование для ББУ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Модуль Планирование и бюджетирование для ББУ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Модуль Планирование и бюджетирование для ББУ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18616</TotalTime>
  <Words>2061</Words>
  <Application>Microsoft Office PowerPoint</Application>
  <PresentationFormat>Экран (4:3)</PresentationFormat>
  <Paragraphs>157</Paragraphs>
  <Slides>23</Slides>
  <Notes>22</Notes>
  <HiddenSlides>0</HiddenSlides>
  <MMClips>0</MMClips>
  <ScaleCrop>false</ScaleCrop>
  <HeadingPairs>
    <vt:vector size="6" baseType="variant">
      <vt:variant>
        <vt:lpstr>Использованные шрифты</vt:lpstr>
      </vt:variant>
      <vt:variant>
        <vt:i4>4</vt:i4>
      </vt:variant>
      <vt:variant>
        <vt:lpstr>Тема</vt:lpstr>
      </vt:variant>
      <vt:variant>
        <vt:i4>2</vt:i4>
      </vt:variant>
      <vt:variant>
        <vt:lpstr>Заголовки слайдов</vt:lpstr>
      </vt:variant>
      <vt:variant>
        <vt:i4>23</vt:i4>
      </vt:variant>
    </vt:vector>
  </HeadingPairs>
  <TitlesOfParts>
    <vt:vector size="29" baseType="lpstr">
      <vt:lpstr>Arial</vt:lpstr>
      <vt:lpstr>Arial Black</vt:lpstr>
      <vt:lpstr>Calibri</vt:lpstr>
      <vt:lpstr>Wingdings</vt:lpstr>
      <vt:lpstr>Тема1</vt:lpstr>
      <vt:lpstr>Модуль Планирование и бюджетирование для ББУ</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Решения для государственных организаций</dc:title>
  <dc:creator>goover</dc:creator>
  <cp:lastModifiedBy>Мария Эсмонтова</cp:lastModifiedBy>
  <cp:revision>794</cp:revision>
  <dcterms:created xsi:type="dcterms:W3CDTF">2010-07-29T09:25:57Z</dcterms:created>
  <dcterms:modified xsi:type="dcterms:W3CDTF">2016-10-25T10:07:59Z</dcterms:modified>
</cp:coreProperties>
</file>