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  <p:sldMasterId id="2147483708" r:id="rId2"/>
    <p:sldMasterId id="2147484030" r:id="rId3"/>
    <p:sldMasterId id="2147484043" r:id="rId4"/>
  </p:sldMasterIdLst>
  <p:notesMasterIdLst>
    <p:notesMasterId r:id="rId32"/>
  </p:notesMasterIdLst>
  <p:handoutMasterIdLst>
    <p:handoutMasterId r:id="rId33"/>
  </p:handoutMasterIdLst>
  <p:sldIdLst>
    <p:sldId id="260" r:id="rId5"/>
    <p:sldId id="267" r:id="rId6"/>
    <p:sldId id="268" r:id="rId7"/>
    <p:sldId id="269" r:id="rId8"/>
    <p:sldId id="271" r:id="rId9"/>
    <p:sldId id="295" r:id="rId10"/>
    <p:sldId id="296" r:id="rId11"/>
    <p:sldId id="297" r:id="rId12"/>
    <p:sldId id="298" r:id="rId13"/>
    <p:sldId id="299" r:id="rId14"/>
    <p:sldId id="300" r:id="rId15"/>
    <p:sldId id="301" r:id="rId16"/>
    <p:sldId id="272" r:id="rId17"/>
    <p:sldId id="284" r:id="rId18"/>
    <p:sldId id="288" r:id="rId19"/>
    <p:sldId id="282" r:id="rId20"/>
    <p:sldId id="277" r:id="rId21"/>
    <p:sldId id="289" r:id="rId22"/>
    <p:sldId id="290" r:id="rId23"/>
    <p:sldId id="278" r:id="rId24"/>
    <p:sldId id="291" r:id="rId25"/>
    <p:sldId id="276" r:id="rId26"/>
    <p:sldId id="292" r:id="rId27"/>
    <p:sldId id="293" r:id="rId28"/>
    <p:sldId id="283" r:id="rId29"/>
    <p:sldId id="285" r:id="rId30"/>
    <p:sldId id="294" r:id="rId31"/>
  </p:sldIdLst>
  <p:sldSz cx="9144000" cy="6858000" type="screen4x3"/>
  <p:notesSz cx="6797675" cy="9926638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00"/>
    <a:srgbClr val="B2B2B2"/>
    <a:srgbClr val="808080"/>
    <a:srgbClr val="FFCC00"/>
    <a:srgbClr val="CC9900"/>
    <a:srgbClr val="FFFF00"/>
    <a:srgbClr val="996633"/>
    <a:srgbClr val="F053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703" autoAdjust="0"/>
    <p:restoredTop sz="53707" autoAdjust="0"/>
  </p:normalViewPr>
  <p:slideViewPr>
    <p:cSldViewPr>
      <p:cViewPr varScale="1">
        <p:scale>
          <a:sx n="39" d="100"/>
          <a:sy n="39" d="100"/>
        </p:scale>
        <p:origin x="2448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spcBef>
                <a:spcPct val="0"/>
              </a:spcBef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spcBef>
                <a:spcPct val="0"/>
              </a:spcBef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48CC9125-7504-4973-BB41-0C5FD5B46DC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019856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spcBef>
                <a:spcPct val="0"/>
              </a:spcBef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5988" y="744538"/>
            <a:ext cx="4965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714875"/>
            <a:ext cx="4984750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noProof="0"/>
              <a:t>Образец текста</a:t>
            </a:r>
          </a:p>
          <a:p>
            <a:pPr lvl="1"/>
            <a:r>
              <a:rPr lang="ru-RU" altLang="ru-RU" noProof="0"/>
              <a:t>Второй уровень</a:t>
            </a:r>
          </a:p>
          <a:p>
            <a:pPr lvl="2"/>
            <a:r>
              <a:rPr lang="ru-RU" altLang="ru-RU" noProof="0"/>
              <a:t>Третий уровень</a:t>
            </a:r>
          </a:p>
          <a:p>
            <a:pPr lvl="3"/>
            <a:r>
              <a:rPr lang="ru-RU" altLang="ru-RU" noProof="0"/>
              <a:t>Четвертый уровень</a:t>
            </a:r>
          </a:p>
          <a:p>
            <a:pPr lvl="4"/>
            <a:r>
              <a:rPr lang="ru-RU" altLang="ru-RU" noProof="0"/>
              <a:t>Пятый уровень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spcBef>
                <a:spcPct val="0"/>
              </a:spcBef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E926118D-D26B-4DD4-BC1A-867B135D33B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1976658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9219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ru-RU" altLang="ru-RU" dirty="0">
                <a:cs typeface="Arial" panose="020B0604020202020204" pitchFamily="34" charset="0"/>
              </a:rPr>
              <a:t>Здравствуйте! Меня зовут Мария, я </a:t>
            </a:r>
            <a:r>
              <a:rPr lang="ru-RU" altLang="ru-RU" dirty="0" smtClean="0">
                <a:cs typeface="Arial" panose="020B0604020202020204" pitchFamily="34" charset="0"/>
              </a:rPr>
              <a:t>исполнительный </a:t>
            </a:r>
            <a:r>
              <a:rPr lang="ru-RU" altLang="ru-RU" dirty="0">
                <a:cs typeface="Arial" panose="020B0604020202020204" pitchFamily="34" charset="0"/>
              </a:rPr>
              <a:t>директор ВЦ Софт Полюс.</a:t>
            </a:r>
          </a:p>
        </p:txBody>
      </p:sp>
      <p:sp>
        <p:nvSpPr>
          <p:cNvPr id="922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3731A463-B915-49D8-9F7B-D7434560F17D}" type="slidenum">
              <a:rPr lang="ru-RU" altLang="ru-RU" sz="1200" smtClean="0">
                <a:latin typeface="Times New Roman" panose="02020603050405020304" pitchFamily="18" charset="0"/>
              </a:rPr>
              <a:pPr/>
              <a:t>1</a:t>
            </a:fld>
            <a:endParaRPr lang="ru-RU" altLang="ru-RU" sz="12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42908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19459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ru-RU" dirty="0" smtClean="0"/>
              <a:t>Уже в продаже доступны:  ФН на 36 месяцев, 13 месяцев</a:t>
            </a:r>
          </a:p>
          <a:p>
            <a:endParaRPr lang="ru-RU" dirty="0" smtClean="0"/>
          </a:p>
          <a:p>
            <a:r>
              <a:rPr lang="ru-RU" sz="1200" dirty="0" smtClean="0"/>
              <a:t>Особенности фискального накопителя со сроком эксплуатации – 36 месяцев:</a:t>
            </a:r>
          </a:p>
          <a:p>
            <a:r>
              <a:rPr lang="ru-RU" sz="1200" dirty="0" smtClean="0"/>
              <a:t>Главным отличием нового накопителя является продленный срок службы – 36 месяцев (3 года). Это позволит организациям, обязанным применять данные фискальные накопители, производить их замену раз в 3 года, вместо ежегодной перерегистрации, как это было с ЭКЛЗ и в отличие от блоков 1 исполнения, рассчитанных на 13 месяцев работы.</a:t>
            </a:r>
          </a:p>
          <a:p>
            <a:r>
              <a:rPr lang="ru-RU" sz="1200" dirty="0" smtClean="0"/>
              <a:t>Кассовая техника способна работать с фискальными накопителями как на 13, так и на 36 месяцев. Поэтому если Ваша организация использует «ФН-1» версии на 13 месяцев, то можете не переживать, что вновь потребуются доработки касс, при переходе на версию блока с большим сроком службы.</a:t>
            </a:r>
          </a:p>
          <a:p>
            <a:endParaRPr lang="ru-RU" sz="1200" dirty="0" smtClean="0"/>
          </a:p>
          <a:p>
            <a:pPr eaLnBrk="1" hangingPunct="1"/>
            <a:r>
              <a:rPr lang="ru-RU" altLang="ru-RU" dirty="0" smtClean="0">
                <a:cs typeface="Arial" panose="020B0604020202020204" pitchFamily="34" charset="0"/>
              </a:rPr>
              <a:t>ВАЖНО: не все могут применять ФН 36 месяцев! Пишите в анкетах, будем предоставлять дополнительную информацию  после уточняющих вопросов по вашему</a:t>
            </a:r>
            <a:r>
              <a:rPr lang="ru-RU" altLang="ru-RU" baseline="0" dirty="0" smtClean="0">
                <a:cs typeface="Arial" panose="020B0604020202020204" pitchFamily="34" charset="0"/>
              </a:rPr>
              <a:t> предприятию.</a:t>
            </a:r>
            <a:endParaRPr lang="ru-RU" altLang="ru-RU" dirty="0">
              <a:cs typeface="Arial" panose="020B0604020202020204" pitchFamily="34" charset="0"/>
            </a:endParaRPr>
          </a:p>
        </p:txBody>
      </p:sp>
      <p:sp>
        <p:nvSpPr>
          <p:cNvPr id="1946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824854B-5664-4895-95DC-3B9F3B4EBC18}" type="slidenum">
              <a:rPr lang="ru-RU" altLang="ru-RU" sz="1200" smtClean="0">
                <a:latin typeface="Times New Roman" panose="02020603050405020304" pitchFamily="18" charset="0"/>
              </a:rPr>
              <a:pPr/>
              <a:t>10</a:t>
            </a:fld>
            <a:endParaRPr lang="ru-RU" altLang="ru-RU" sz="12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79396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19459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ru-RU" altLang="ru-RU" dirty="0" smtClean="0">
                <a:cs typeface="Arial" panose="020B0604020202020204" pitchFamily="34" charset="0"/>
              </a:rPr>
              <a:t>У кого</a:t>
            </a:r>
            <a:r>
              <a:rPr lang="ru-RU" altLang="ru-RU" baseline="0" dirty="0" smtClean="0">
                <a:cs typeface="Arial" panose="020B0604020202020204" pitchFamily="34" charset="0"/>
              </a:rPr>
              <a:t> есть вопросы по данной теме, пишите в анкетах, сделаем дополнительную рассылку информации.</a:t>
            </a:r>
          </a:p>
          <a:p>
            <a:r>
              <a:rPr lang="ru-RU" altLang="ru-RU" baseline="0" dirty="0" smtClean="0">
                <a:cs typeface="Arial" panose="020B0604020202020204" pitchFamily="34" charset="0"/>
              </a:rPr>
              <a:t>Пока ваша задача зарегистрироваться на портале ФГИС Меркурия, и в ручном режиме вносить сертификаты, самостоятельно либо через аттестованный или уполномоченных специалистов.</a:t>
            </a:r>
            <a:endParaRPr lang="ru-RU" altLang="ru-RU" dirty="0">
              <a:cs typeface="Arial" panose="020B0604020202020204" pitchFamily="34" charset="0"/>
            </a:endParaRPr>
          </a:p>
        </p:txBody>
      </p:sp>
      <p:sp>
        <p:nvSpPr>
          <p:cNvPr id="1946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824854B-5664-4895-95DC-3B9F3B4EBC18}" type="slidenum">
              <a:rPr lang="ru-RU" altLang="ru-RU" sz="1200" smtClean="0">
                <a:latin typeface="Times New Roman" panose="02020603050405020304" pitchFamily="18" charset="0"/>
              </a:rPr>
              <a:pPr/>
              <a:t>11</a:t>
            </a:fld>
            <a:endParaRPr lang="ru-RU" altLang="ru-RU" sz="12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28556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19459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ru-RU" altLang="ru-RU" dirty="0" smtClean="0">
                <a:cs typeface="Arial" panose="020B0604020202020204" pitchFamily="34" charset="0"/>
              </a:rPr>
              <a:t>По результатам пилотного проекта маркировки</a:t>
            </a:r>
            <a:r>
              <a:rPr lang="ru-RU" altLang="ru-RU" baseline="0" dirty="0" smtClean="0">
                <a:cs typeface="Arial" panose="020B0604020202020204" pitchFamily="34" charset="0"/>
              </a:rPr>
              <a:t> меховых изделий, уже есть первые результаты. По данным ввоза, дальнейших перепродаж от одного участника другому, выявлены </a:t>
            </a:r>
            <a:r>
              <a:rPr lang="ru-RU" altLang="ru-RU" baseline="0" dirty="0" err="1" smtClean="0">
                <a:cs typeface="Arial" panose="020B0604020202020204" pitchFamily="34" charset="0"/>
              </a:rPr>
              <a:t>колосальные</a:t>
            </a:r>
            <a:r>
              <a:rPr lang="ru-RU" altLang="ru-RU" baseline="0" dirty="0" smtClean="0">
                <a:cs typeface="Arial" panose="020B0604020202020204" pitchFamily="34" charset="0"/>
              </a:rPr>
              <a:t> доходы по данному виду торговли, теперь налоговая отслеживает где оседает прибыль и сколько выплачивается налогов государству.</a:t>
            </a:r>
          </a:p>
          <a:p>
            <a:endParaRPr lang="ru-RU" altLang="ru-RU" baseline="0" dirty="0" smtClean="0">
              <a:cs typeface="Arial" panose="020B0604020202020204" pitchFamily="34" charset="0"/>
            </a:endParaRPr>
          </a:p>
          <a:p>
            <a:r>
              <a:rPr lang="ru-RU" altLang="ru-RU" baseline="0" dirty="0" smtClean="0">
                <a:cs typeface="Arial" panose="020B0604020202020204" pitchFamily="34" charset="0"/>
              </a:rPr>
              <a:t>По фармацевтике пилотный проект продлен, т.к. не все производители успели переоборудовать производственные линии для нанесения меток.</a:t>
            </a:r>
          </a:p>
          <a:p>
            <a:endParaRPr lang="ru-RU" altLang="ru-RU" baseline="0" dirty="0" smtClean="0">
              <a:cs typeface="Arial" panose="020B0604020202020204" pitchFamily="34" charset="0"/>
            </a:endParaRPr>
          </a:p>
          <a:p>
            <a:r>
              <a:rPr lang="ru-RU" altLang="ru-RU" baseline="0" dirty="0" smtClean="0">
                <a:cs typeface="Arial" panose="020B0604020202020204" pitchFamily="34" charset="0"/>
              </a:rPr>
              <a:t>По планам правительства до 2024 года будет покрыт полностью весь производимый и продаваемый товар по всем группам.</a:t>
            </a:r>
            <a:endParaRPr lang="ru-RU" altLang="ru-RU" dirty="0">
              <a:cs typeface="Arial" panose="020B0604020202020204" pitchFamily="34" charset="0"/>
            </a:endParaRPr>
          </a:p>
        </p:txBody>
      </p:sp>
      <p:sp>
        <p:nvSpPr>
          <p:cNvPr id="1946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824854B-5664-4895-95DC-3B9F3B4EBC18}" type="slidenum">
              <a:rPr lang="ru-RU" altLang="ru-RU" sz="1200" smtClean="0">
                <a:latin typeface="Times New Roman" panose="02020603050405020304" pitchFamily="18" charset="0"/>
              </a:rPr>
              <a:pPr/>
              <a:t>12</a:t>
            </a:fld>
            <a:endParaRPr lang="ru-RU" altLang="ru-RU" sz="12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56464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21507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ru-RU" altLang="ru-RU" b="0" dirty="0" smtClean="0">
                <a:solidFill>
                  <a:srgbClr val="FF3300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Далее я хочу вам рассказать о том, что нас ждет сегодня, регламент работы на семинаре.</a:t>
            </a:r>
            <a:endParaRPr lang="ru-RU" altLang="ru-RU" b="0" dirty="0">
              <a:cs typeface="Arial" panose="020B0604020202020204" pitchFamily="34" charset="0"/>
            </a:endParaRPr>
          </a:p>
        </p:txBody>
      </p:sp>
      <p:sp>
        <p:nvSpPr>
          <p:cNvPr id="2150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09AC7A8-7C08-4DA2-92E1-4D60931B8A28}" type="slidenum">
              <a:rPr lang="ru-RU" altLang="ru-RU" sz="1200" smtClean="0">
                <a:latin typeface="Times New Roman" panose="02020603050405020304" pitchFamily="18" charset="0"/>
              </a:rPr>
              <a:pPr/>
              <a:t>13</a:t>
            </a:fld>
            <a:endParaRPr lang="ru-RU" altLang="ru-RU" sz="12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99799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44035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ru-RU" altLang="ru-RU" dirty="0" smtClean="0">
                <a:cs typeface="Arial" panose="020B0604020202020204" pitchFamily="34" charset="0"/>
              </a:rPr>
              <a:t>Откроет наш семинар Закевич Мария, наш специалист отдела внедрения, которая активно</a:t>
            </a:r>
            <a:r>
              <a:rPr lang="ru-RU" altLang="ru-RU" baseline="0" dirty="0" smtClean="0">
                <a:cs typeface="Arial" panose="020B0604020202020204" pitchFamily="34" charset="0"/>
              </a:rPr>
              <a:t> участвует в проектах по переходу по 1С:ЗУП с 7.7 или 2.5 на 3.0.</a:t>
            </a:r>
          </a:p>
          <a:p>
            <a:r>
              <a:rPr lang="ru-RU" altLang="ru-RU" baseline="0" dirty="0" smtClean="0">
                <a:cs typeface="Arial" panose="020B0604020202020204" pitchFamily="34" charset="0"/>
              </a:rPr>
              <a:t>Последний проект переход на АО НПП Искра численность 700 человек!</a:t>
            </a:r>
            <a:endParaRPr lang="ru-RU" altLang="ru-RU" dirty="0">
              <a:cs typeface="Arial" panose="020B0604020202020204" pitchFamily="34" charset="0"/>
            </a:endParaRPr>
          </a:p>
        </p:txBody>
      </p:sp>
      <p:sp>
        <p:nvSpPr>
          <p:cNvPr id="4403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9DC93B4-B2CC-4BAE-AE9B-5962B1894F56}" type="slidenum">
              <a:rPr lang="ru-RU" altLang="ru-RU" sz="1200" smtClean="0">
                <a:latin typeface="Times New Roman" panose="02020603050405020304" pitchFamily="18" charset="0"/>
              </a:rPr>
              <a:pPr/>
              <a:t>14</a:t>
            </a:fld>
            <a:endParaRPr lang="ru-RU" altLang="ru-RU" sz="12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83533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44035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ru-RU" altLang="ru-RU" dirty="0" smtClean="0">
                <a:cs typeface="Arial" panose="020B0604020202020204" pitchFamily="34" charset="0"/>
              </a:rPr>
              <a:t>Наш добрый друг,</a:t>
            </a:r>
            <a:r>
              <a:rPr lang="ru-RU" altLang="ru-RU" baseline="0" dirty="0" smtClean="0">
                <a:cs typeface="Arial" panose="020B0604020202020204" pitchFamily="34" charset="0"/>
              </a:rPr>
              <a:t> Людмила Ивановна Герасимова, с темой реформирования бухгалтерского учета и изменениям 2018 года.</a:t>
            </a:r>
            <a:endParaRPr lang="ru-RU" altLang="ru-RU" dirty="0">
              <a:cs typeface="Arial" panose="020B0604020202020204" pitchFamily="34" charset="0"/>
            </a:endParaRPr>
          </a:p>
        </p:txBody>
      </p:sp>
      <p:sp>
        <p:nvSpPr>
          <p:cNvPr id="4403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9DC93B4-B2CC-4BAE-AE9B-5962B1894F56}" type="slidenum">
              <a:rPr lang="ru-RU" altLang="ru-RU" sz="1200" smtClean="0">
                <a:latin typeface="Times New Roman" panose="02020603050405020304" pitchFamily="18" charset="0"/>
              </a:rPr>
              <a:pPr/>
              <a:t>15</a:t>
            </a:fld>
            <a:endParaRPr lang="ru-RU" altLang="ru-RU" sz="12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88468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41987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ru-RU" altLang="ru-RU" dirty="0" smtClean="0">
                <a:cs typeface="Arial" panose="020B0604020202020204" pitchFamily="34" charset="0"/>
              </a:rPr>
              <a:t>Замашкина Ольга, расскажет нам о новом сервисе, который предоставляется в рамках договоров регулярного сопровождения, как </a:t>
            </a:r>
            <a:r>
              <a:rPr lang="ru-RU" altLang="ru-RU" baseline="0" dirty="0" smtClean="0">
                <a:cs typeface="Arial" panose="020B0604020202020204" pitchFamily="34" charset="0"/>
              </a:rPr>
              <a:t> вы сможете оперативно общаться с нашими специалистами, как абсолютно все пользователи 1С в вашей компании смогут задавать нам вопросы на линию консультаций.</a:t>
            </a:r>
            <a:endParaRPr lang="ru-RU" altLang="ru-RU" dirty="0">
              <a:cs typeface="Arial" panose="020B0604020202020204" pitchFamily="34" charset="0"/>
            </a:endParaRPr>
          </a:p>
        </p:txBody>
      </p:sp>
      <p:sp>
        <p:nvSpPr>
          <p:cNvPr id="4198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2289C443-75C2-472C-8479-FB38A6C05A55}" type="slidenum">
              <a:rPr lang="ru-RU" altLang="ru-RU" sz="1200" smtClean="0">
                <a:latin typeface="Times New Roman" panose="02020603050405020304" pitchFamily="18" charset="0"/>
              </a:rPr>
              <a:pPr/>
              <a:t>16</a:t>
            </a:fld>
            <a:endParaRPr lang="ru-RU" altLang="ru-RU" sz="12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269812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ru-RU" altLang="ru-RU" dirty="0" smtClean="0">
                <a:cs typeface="Arial" panose="020B0604020202020204" pitchFamily="34" charset="0"/>
              </a:rPr>
              <a:t>Те кто посещают нас регулярно, знают </a:t>
            </a:r>
            <a:r>
              <a:rPr lang="ru-RU" altLang="ru-RU" dirty="0" err="1" smtClean="0">
                <a:cs typeface="Arial" panose="020B0604020202020204" pitchFamily="34" charset="0"/>
              </a:rPr>
              <a:t>Саржанова</a:t>
            </a:r>
            <a:r>
              <a:rPr lang="ru-RU" altLang="ru-RU" dirty="0" smtClean="0">
                <a:cs typeface="Arial" panose="020B0604020202020204" pitchFamily="34" charset="0"/>
              </a:rPr>
              <a:t> Роберта, его тема НДФЛ.</a:t>
            </a:r>
            <a:endParaRPr lang="ru-RU" altLang="ru-RU" dirty="0">
              <a:cs typeface="Arial" panose="020B0604020202020204" pitchFamily="34" charset="0"/>
            </a:endParaRPr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6CAC8A1-A190-40E6-9353-644BD4CB68C8}" type="slidenum">
              <a:rPr lang="ru-RU" altLang="ru-RU" sz="1200" smtClean="0">
                <a:latin typeface="Times New Roman" panose="02020603050405020304" pitchFamily="18" charset="0"/>
              </a:rPr>
              <a:pPr/>
              <a:t>17</a:t>
            </a:fld>
            <a:endParaRPr lang="ru-RU" altLang="ru-RU" sz="12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70562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ru-RU" altLang="ru-RU" dirty="0" smtClean="0">
                <a:cs typeface="Arial" panose="020B0604020202020204" pitchFamily="34" charset="0"/>
              </a:rPr>
              <a:t>Сегодня к нам на семинар приглашены представители</a:t>
            </a:r>
            <a:r>
              <a:rPr lang="ru-RU" altLang="ru-RU" baseline="0" dirty="0" smtClean="0">
                <a:cs typeface="Arial" panose="020B0604020202020204" pitchFamily="34" charset="0"/>
              </a:rPr>
              <a:t> ФСС с проектом Электронный больничный!</a:t>
            </a:r>
            <a:endParaRPr lang="ru-RU" altLang="ru-RU" dirty="0">
              <a:cs typeface="Arial" panose="020B0604020202020204" pitchFamily="34" charset="0"/>
            </a:endParaRPr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6CAC8A1-A190-40E6-9353-644BD4CB68C8}" type="slidenum">
              <a:rPr lang="ru-RU" altLang="ru-RU" sz="1200" smtClean="0">
                <a:latin typeface="Times New Roman" panose="02020603050405020304" pitchFamily="18" charset="0"/>
              </a:rPr>
              <a:pPr/>
              <a:t>18</a:t>
            </a:fld>
            <a:endParaRPr lang="ru-RU" altLang="ru-RU" sz="12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289096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ru-RU" altLang="ru-RU" dirty="0" smtClean="0">
                <a:cs typeface="Arial" panose="020B0604020202020204" pitchFamily="34" charset="0"/>
              </a:rPr>
              <a:t>Далее мы прервемся на 10 минут, это</a:t>
            </a:r>
            <a:r>
              <a:rPr lang="ru-RU" altLang="ru-RU" baseline="0" dirty="0" smtClean="0">
                <a:cs typeface="Arial" panose="020B0604020202020204" pitchFamily="34" charset="0"/>
              </a:rPr>
              <a:t> время вы можете размять ваши косточки, задать вопросы нашим лекторам, заполнить анкету.</a:t>
            </a:r>
          </a:p>
          <a:p>
            <a:r>
              <a:rPr lang="ru-RU" altLang="ru-RU" baseline="0" dirty="0" smtClean="0">
                <a:cs typeface="Arial" panose="020B0604020202020204" pitchFamily="34" charset="0"/>
              </a:rPr>
              <a:t>В это время мы делим нашу аудиторию на 2 секции, и далее уже отдельно слушаем интересующие темы.</a:t>
            </a:r>
            <a:endParaRPr lang="ru-RU" altLang="ru-RU" dirty="0">
              <a:cs typeface="Arial" panose="020B0604020202020204" pitchFamily="34" charset="0"/>
            </a:endParaRPr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6CAC8A1-A190-40E6-9353-644BD4CB68C8}" type="slidenum">
              <a:rPr lang="ru-RU" altLang="ru-RU" sz="1200" smtClean="0">
                <a:latin typeface="Times New Roman" panose="02020603050405020304" pitchFamily="18" charset="0"/>
              </a:rPr>
              <a:pPr/>
              <a:t>19</a:t>
            </a:fld>
            <a:endParaRPr lang="ru-RU" altLang="ru-RU" sz="12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85596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11267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altLang="ru-RU" dirty="0" smtClean="0">
                <a:cs typeface="Arial" panose="020B0604020202020204" pitchFamily="34" charset="0"/>
              </a:rPr>
              <a:t>Мы </a:t>
            </a:r>
            <a:r>
              <a:rPr lang="ru-RU" altLang="ru-RU" dirty="0">
                <a:cs typeface="Arial" panose="020B0604020202020204" pitchFamily="34" charset="0"/>
              </a:rPr>
              <a:t>рады приветствовать как наших старых и добрых друзей, так и новых, кто впервые присутствует на нашем семинаре.</a:t>
            </a:r>
          </a:p>
          <a:p>
            <a:pPr eaLnBrk="1" hangingPunct="1"/>
            <a:endParaRPr lang="ru-RU" altLang="ru-RU" dirty="0">
              <a:cs typeface="Arial" panose="020B0604020202020204" pitchFamily="34" charset="0"/>
            </a:endParaRPr>
          </a:p>
          <a:p>
            <a:endParaRPr lang="ru-RU" altLang="ru-RU" dirty="0">
              <a:cs typeface="Arial" panose="020B0604020202020204" pitchFamily="34" charset="0"/>
            </a:endParaRPr>
          </a:p>
        </p:txBody>
      </p:sp>
      <p:sp>
        <p:nvSpPr>
          <p:cNvPr id="1126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6109043-96C4-43E9-8AB9-4A07D81BAC4F}" type="slidenum">
              <a:rPr lang="ru-RU" altLang="ru-RU" sz="1200" smtClean="0">
                <a:latin typeface="Times New Roman" panose="02020603050405020304" pitchFamily="18" charset="0"/>
              </a:rPr>
              <a:pPr/>
              <a:t>2</a:t>
            </a:fld>
            <a:endParaRPr lang="ru-RU" altLang="ru-RU" sz="12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838624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ru-RU" altLang="ru-RU" dirty="0" smtClean="0">
                <a:cs typeface="Arial" panose="020B0604020202020204" pitchFamily="34" charset="0"/>
              </a:rPr>
              <a:t>Продолжают коммерческую секцию главный государственный инспектор , сотрудник контрольного отдела управления </a:t>
            </a:r>
            <a:r>
              <a:rPr lang="ru-RU" altLang="ru-RU" dirty="0" err="1" smtClean="0">
                <a:cs typeface="Arial" panose="020B0604020202020204" pitchFamily="34" charset="0"/>
              </a:rPr>
              <a:t>Галеев</a:t>
            </a:r>
            <a:r>
              <a:rPr lang="ru-RU" altLang="ru-RU" dirty="0" smtClean="0">
                <a:cs typeface="Arial" panose="020B0604020202020204" pitchFamily="34" charset="0"/>
              </a:rPr>
              <a:t> Марат </a:t>
            </a:r>
            <a:r>
              <a:rPr lang="ru-RU" altLang="ru-RU" dirty="0" err="1" smtClean="0">
                <a:cs typeface="Arial" panose="020B0604020202020204" pitchFamily="34" charset="0"/>
              </a:rPr>
              <a:t>Исмагильевич</a:t>
            </a:r>
            <a:r>
              <a:rPr lang="ru-RU" altLang="ru-RU" dirty="0" smtClean="0">
                <a:cs typeface="Arial" panose="020B0604020202020204" pitchFamily="34" charset="0"/>
              </a:rPr>
              <a:t>, который </a:t>
            </a:r>
            <a:r>
              <a:rPr lang="ru-RU" altLang="ru-RU" dirty="0" err="1" smtClean="0">
                <a:cs typeface="Arial" panose="020B0604020202020204" pitchFamily="34" charset="0"/>
              </a:rPr>
              <a:t>раскажет</a:t>
            </a:r>
            <a:r>
              <a:rPr lang="ru-RU" altLang="ru-RU" dirty="0" smtClean="0">
                <a:cs typeface="Arial" panose="020B0604020202020204" pitchFamily="34" charset="0"/>
              </a:rPr>
              <a:t> нам о </a:t>
            </a:r>
            <a:r>
              <a:rPr lang="ru-RU" altLang="ru-RU" dirty="0" err="1" smtClean="0">
                <a:cs typeface="Arial" panose="020B0604020202020204" pitchFamily="34" charset="0"/>
              </a:rPr>
              <a:t>ноых</a:t>
            </a:r>
            <a:r>
              <a:rPr lang="ru-RU" altLang="ru-RU" dirty="0" smtClean="0">
                <a:cs typeface="Arial" panose="020B0604020202020204" pitchFamily="34" charset="0"/>
              </a:rPr>
              <a:t> изменениях в онлайн-кассах по 337 и 349 ФЗ. Совместно с ним выступит наш специалист линии консультаций о том как 54 ФЗ поддерживается в программах 1С. Если у вас </a:t>
            </a:r>
            <a:r>
              <a:rPr lang="ru-RU" altLang="ru-RU" dirty="0" err="1" smtClean="0">
                <a:cs typeface="Arial" panose="020B0604020202020204" pitchFamily="34" charset="0"/>
              </a:rPr>
              <a:t>остануться</a:t>
            </a:r>
            <a:r>
              <a:rPr lang="ru-RU" altLang="ru-RU" dirty="0" smtClean="0">
                <a:cs typeface="Arial" panose="020B0604020202020204" pitchFamily="34" charset="0"/>
              </a:rPr>
              <a:t> вопросы</a:t>
            </a:r>
            <a:r>
              <a:rPr lang="ru-RU" altLang="ru-RU" baseline="0" dirty="0" smtClean="0">
                <a:cs typeface="Arial" panose="020B0604020202020204" pitchFamily="34" charset="0"/>
              </a:rPr>
              <a:t> по данной теме, а их очень много, фиксируйте в анкетах или обращайтесь к нам.</a:t>
            </a:r>
            <a:endParaRPr lang="ru-RU" altLang="ru-RU" dirty="0">
              <a:cs typeface="Arial" panose="020B0604020202020204" pitchFamily="34" charset="0"/>
            </a:endParaRPr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8A4F7D4-DBFD-4321-B8D2-495EAEB89B80}" type="slidenum">
              <a:rPr lang="ru-RU" altLang="ru-RU" sz="1200" smtClean="0">
                <a:latin typeface="Times New Roman" panose="02020603050405020304" pitchFamily="18" charset="0"/>
              </a:rPr>
              <a:pPr/>
              <a:t>20</a:t>
            </a:fld>
            <a:endParaRPr lang="ru-RU" altLang="ru-RU" sz="12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324539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ru-RU" altLang="ru-RU" dirty="0" smtClean="0">
                <a:cs typeface="Arial" panose="020B0604020202020204" pitchFamily="34" charset="0"/>
              </a:rPr>
              <a:t>Государственный сектор откроют наши лучшие специалисты по бюджетному учету Иван Барыкин, Салихова </a:t>
            </a:r>
            <a:r>
              <a:rPr lang="ru-RU" altLang="ru-RU" dirty="0" err="1" smtClean="0">
                <a:cs typeface="Arial" panose="020B0604020202020204" pitchFamily="34" charset="0"/>
              </a:rPr>
              <a:t>Разида</a:t>
            </a:r>
            <a:r>
              <a:rPr lang="ru-RU" altLang="ru-RU" dirty="0" smtClean="0">
                <a:cs typeface="Arial" panose="020B0604020202020204" pitchFamily="34" charset="0"/>
              </a:rPr>
              <a:t> и Юлия </a:t>
            </a:r>
            <a:r>
              <a:rPr lang="ru-RU" altLang="ru-RU" dirty="0" err="1" smtClean="0">
                <a:cs typeface="Arial" panose="020B0604020202020204" pitchFamily="34" charset="0"/>
              </a:rPr>
              <a:t>Сакушева</a:t>
            </a:r>
            <a:r>
              <a:rPr lang="ru-RU" altLang="ru-RU" dirty="0" smtClean="0">
                <a:cs typeface="Arial" panose="020B0604020202020204" pitchFamily="34" charset="0"/>
              </a:rPr>
              <a:t>.</a:t>
            </a:r>
          </a:p>
          <a:p>
            <a:r>
              <a:rPr lang="ru-RU" altLang="ru-RU" dirty="0" smtClean="0">
                <a:cs typeface="Arial" panose="020B0604020202020204" pitchFamily="34" charset="0"/>
              </a:rPr>
              <a:t>Вместе с ними вы обсудите закрытие 2017 года, организацию</a:t>
            </a:r>
            <a:r>
              <a:rPr lang="ru-RU" altLang="ru-RU" baseline="0" dirty="0" smtClean="0">
                <a:cs typeface="Arial" panose="020B0604020202020204" pitchFamily="34" charset="0"/>
              </a:rPr>
              <a:t> внутреннего контроля в соответствии и требованиями правительства.</a:t>
            </a:r>
            <a:endParaRPr lang="ru-RU" altLang="ru-RU" dirty="0">
              <a:cs typeface="Arial" panose="020B0604020202020204" pitchFamily="34" charset="0"/>
            </a:endParaRPr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8A4F7D4-DBFD-4321-B8D2-495EAEB89B80}" type="slidenum">
              <a:rPr lang="ru-RU" altLang="ru-RU" sz="1200" smtClean="0">
                <a:latin typeface="Times New Roman" panose="02020603050405020304" pitchFamily="18" charset="0"/>
              </a:rPr>
              <a:pPr/>
              <a:t>21</a:t>
            </a:fld>
            <a:endParaRPr lang="ru-RU" altLang="ru-RU" sz="12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359281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29699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ru-RU" altLang="ru-RU" dirty="0" smtClean="0">
                <a:cs typeface="Arial" panose="020B0604020202020204" pitchFamily="34" charset="0"/>
              </a:rPr>
              <a:t>НДС и закрытие периодов,</a:t>
            </a:r>
            <a:r>
              <a:rPr lang="ru-RU" altLang="ru-RU" baseline="0" dirty="0" smtClean="0">
                <a:cs typeface="Arial" panose="020B0604020202020204" pitchFamily="34" charset="0"/>
              </a:rPr>
              <a:t> распределение затрат при производстве или оказании услуг вам поведает наш эксперт Маслова Илона.</a:t>
            </a:r>
            <a:endParaRPr lang="ru-RU" altLang="ru-RU" dirty="0">
              <a:cs typeface="Arial" panose="020B0604020202020204" pitchFamily="34" charset="0"/>
            </a:endParaRPr>
          </a:p>
        </p:txBody>
      </p:sp>
      <p:sp>
        <p:nvSpPr>
          <p:cNvPr id="2970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A1430F6F-CF5D-4CCB-BEAB-05006E19A917}" type="slidenum">
              <a:rPr lang="ru-RU" altLang="ru-RU" sz="1200" smtClean="0">
                <a:latin typeface="Times New Roman" panose="02020603050405020304" pitchFamily="18" charset="0"/>
              </a:rPr>
              <a:pPr/>
              <a:t>22</a:t>
            </a:fld>
            <a:endParaRPr lang="ru-RU" altLang="ru-RU" sz="12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812890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ru-RU" altLang="ru-RU" dirty="0" smtClean="0">
                <a:cs typeface="Arial" panose="020B0604020202020204" pitchFamily="34" charset="0"/>
              </a:rPr>
              <a:t>Продолжат тему в бюджетном секторе </a:t>
            </a:r>
            <a:r>
              <a:rPr lang="ru-RU" altLang="ru-RU" dirty="0" err="1" smtClean="0">
                <a:cs typeface="Arial" panose="020B0604020202020204" pitchFamily="34" charset="0"/>
              </a:rPr>
              <a:t>Разида</a:t>
            </a:r>
            <a:r>
              <a:rPr lang="ru-RU" altLang="ru-RU" dirty="0" smtClean="0">
                <a:cs typeface="Arial" panose="020B0604020202020204" pitchFamily="34" charset="0"/>
              </a:rPr>
              <a:t> и Иван, по отражению</a:t>
            </a:r>
            <a:r>
              <a:rPr lang="ru-RU" altLang="ru-RU" baseline="0" dirty="0" smtClean="0">
                <a:cs typeface="Arial" panose="020B0604020202020204" pitchFamily="34" charset="0"/>
              </a:rPr>
              <a:t> в резерве предстоящих расходов и как провести инвентаризацию ОС.</a:t>
            </a:r>
            <a:endParaRPr lang="ru-RU" altLang="ru-RU" dirty="0">
              <a:cs typeface="Arial" panose="020B0604020202020204" pitchFamily="34" charset="0"/>
            </a:endParaRPr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8A4F7D4-DBFD-4321-B8D2-495EAEB89B80}" type="slidenum">
              <a:rPr lang="ru-RU" altLang="ru-RU" sz="1200" smtClean="0">
                <a:latin typeface="Times New Roman" panose="02020603050405020304" pitchFamily="18" charset="0"/>
              </a:rPr>
              <a:pPr/>
              <a:t>23</a:t>
            </a:fld>
            <a:endParaRPr lang="ru-RU" altLang="ru-RU" sz="12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971911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ru-RU" altLang="ru-RU" dirty="0" smtClean="0">
                <a:cs typeface="Arial" panose="020B0604020202020204" pitchFamily="34" charset="0"/>
              </a:rPr>
              <a:t>Макеева Оксана</a:t>
            </a:r>
            <a:r>
              <a:rPr lang="ru-RU" altLang="ru-RU" baseline="0" dirty="0" smtClean="0">
                <a:cs typeface="Arial" panose="020B0604020202020204" pitchFamily="34" charset="0"/>
              </a:rPr>
              <a:t> напомнит нам про комплексную оценку благонадежности поставщиков, и расскажет как организовать электронный документооборот через 1С.</a:t>
            </a:r>
            <a:endParaRPr lang="ru-RU" altLang="ru-RU" dirty="0">
              <a:cs typeface="Arial" panose="020B0604020202020204" pitchFamily="34" charset="0"/>
            </a:endParaRPr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8A4F7D4-DBFD-4321-B8D2-495EAEB89B80}" type="slidenum">
              <a:rPr lang="ru-RU" altLang="ru-RU" sz="1200" smtClean="0">
                <a:latin typeface="Times New Roman" panose="02020603050405020304" pitchFamily="18" charset="0"/>
              </a:rPr>
              <a:pPr/>
              <a:t>24</a:t>
            </a:fld>
            <a:endParaRPr lang="ru-RU" altLang="ru-RU" sz="12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629410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44035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ru-RU" altLang="ru-RU" dirty="0" smtClean="0">
                <a:cs typeface="Arial" panose="020B0604020202020204" pitchFamily="34" charset="0"/>
              </a:rPr>
              <a:t>Просим вас заполнить анкету, нам важно знать на сколько удался наш семинар, что можно улучшить в следующий весенний семинар.</a:t>
            </a:r>
          </a:p>
          <a:p>
            <a:r>
              <a:rPr lang="ru-RU" altLang="ru-RU" dirty="0" smtClean="0">
                <a:cs typeface="Arial" panose="020B0604020202020204" pitchFamily="34" charset="0"/>
              </a:rPr>
              <a:t>Что</a:t>
            </a:r>
            <a:r>
              <a:rPr lang="ru-RU" altLang="ru-RU" baseline="0" dirty="0" smtClean="0">
                <a:cs typeface="Arial" panose="020B0604020202020204" pitchFamily="34" charset="0"/>
              </a:rPr>
              <a:t> у вас вызвало интерес. Будем вам благодарны если вы озвучите темы которые хотели бы услышать на следующем семинаре.</a:t>
            </a:r>
          </a:p>
          <a:p>
            <a:endParaRPr lang="ru-RU" altLang="ru-RU" baseline="0" dirty="0" smtClean="0">
              <a:cs typeface="Arial" panose="020B0604020202020204" pitchFamily="34" charset="0"/>
            </a:endParaRPr>
          </a:p>
          <a:p>
            <a:r>
              <a:rPr lang="ru-RU" altLang="ru-RU" baseline="0" dirty="0" smtClean="0">
                <a:cs typeface="Arial" panose="020B0604020202020204" pitchFamily="34" charset="0"/>
              </a:rPr>
              <a:t>Всем кто сдает анкету, мы приглашаем на бизнес ланч в ресторан ШИПР. Там вас ждет еда.</a:t>
            </a:r>
          </a:p>
          <a:p>
            <a:endParaRPr lang="ru-RU" altLang="ru-RU" baseline="0" dirty="0" smtClean="0">
              <a:cs typeface="Arial" panose="020B0604020202020204" pitchFamily="34" charset="0"/>
            </a:endParaRPr>
          </a:p>
          <a:p>
            <a:endParaRPr lang="ru-RU" altLang="ru-RU" baseline="0" dirty="0" smtClean="0">
              <a:cs typeface="Arial" panose="020B0604020202020204" pitchFamily="34" charset="0"/>
            </a:endParaRPr>
          </a:p>
          <a:p>
            <a:endParaRPr lang="ru-RU" altLang="ru-RU" dirty="0">
              <a:cs typeface="Arial" panose="020B0604020202020204" pitchFamily="34" charset="0"/>
            </a:endParaRPr>
          </a:p>
        </p:txBody>
      </p:sp>
      <p:sp>
        <p:nvSpPr>
          <p:cNvPr id="4403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9DC93B4-B2CC-4BAE-AE9B-5962B1894F56}" type="slidenum">
              <a:rPr lang="ru-RU" altLang="ru-RU" sz="1200" smtClean="0">
                <a:latin typeface="Times New Roman" panose="02020603050405020304" pitchFamily="18" charset="0"/>
              </a:rPr>
              <a:pPr/>
              <a:t>25</a:t>
            </a:fld>
            <a:endParaRPr lang="ru-RU" altLang="ru-RU" sz="12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531193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44035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ru-RU" altLang="ru-RU" dirty="0" smtClean="0">
                <a:cs typeface="Arial" panose="020B0604020202020204" pitchFamily="34" charset="0"/>
              </a:rPr>
              <a:t>И конечно мы</a:t>
            </a:r>
            <a:r>
              <a:rPr lang="ru-RU" altLang="ru-RU" baseline="0" dirty="0" smtClean="0">
                <a:cs typeface="Arial" panose="020B0604020202020204" pitchFamily="34" charset="0"/>
              </a:rPr>
              <a:t> в каждой секции </a:t>
            </a:r>
            <a:r>
              <a:rPr lang="ru-RU" altLang="ru-RU" baseline="0" dirty="0" err="1" smtClean="0">
                <a:cs typeface="Arial" panose="020B0604020202020204" pitchFamily="34" charset="0"/>
              </a:rPr>
              <a:t>розыграем</a:t>
            </a:r>
            <a:r>
              <a:rPr lang="ru-RU" altLang="ru-RU" baseline="0" dirty="0" smtClean="0">
                <a:cs typeface="Arial" panose="020B0604020202020204" pitchFamily="34" charset="0"/>
              </a:rPr>
              <a:t> сертификат на рождественскую фотосессию с двумя замечательными псами! </a:t>
            </a:r>
          </a:p>
          <a:p>
            <a:r>
              <a:rPr lang="ru-RU" altLang="ru-RU" baseline="0" dirty="0" smtClean="0">
                <a:cs typeface="Arial" panose="020B0604020202020204" pitchFamily="34" charset="0"/>
              </a:rPr>
              <a:t>Если кто очень захочет приобрести такой сертификат себе или в подарок, напишите, я вам передам контакты замечательных девочек организаторов.</a:t>
            </a:r>
            <a:endParaRPr lang="ru-RU" altLang="ru-RU" dirty="0">
              <a:cs typeface="Arial" panose="020B0604020202020204" pitchFamily="34" charset="0"/>
            </a:endParaRPr>
          </a:p>
        </p:txBody>
      </p:sp>
      <p:sp>
        <p:nvSpPr>
          <p:cNvPr id="4403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9DC93B4-B2CC-4BAE-AE9B-5962B1894F56}" type="slidenum">
              <a:rPr lang="ru-RU" altLang="ru-RU" sz="1200" smtClean="0">
                <a:latin typeface="Times New Roman" panose="02020603050405020304" pitchFamily="18" charset="0"/>
              </a:rPr>
              <a:pPr/>
              <a:t>26</a:t>
            </a:fld>
            <a:endParaRPr lang="ru-RU" altLang="ru-RU" sz="12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768583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44035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Если вам покажется, что мы не достаточно осветили какую либо тему, подходите пообщаемся.</a:t>
            </a:r>
          </a:p>
          <a:p>
            <a:endParaRPr lang="ru-RU" altLang="ru-RU" dirty="0">
              <a:cs typeface="Arial" panose="020B0604020202020204" pitchFamily="34" charset="0"/>
            </a:endParaRPr>
          </a:p>
        </p:txBody>
      </p:sp>
      <p:sp>
        <p:nvSpPr>
          <p:cNvPr id="4403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9DC93B4-B2CC-4BAE-AE9B-5962B1894F56}" type="slidenum">
              <a:rPr lang="ru-RU" altLang="ru-RU" sz="1200" smtClean="0">
                <a:latin typeface="Times New Roman" panose="02020603050405020304" pitchFamily="18" charset="0"/>
              </a:rPr>
              <a:pPr/>
              <a:t>27</a:t>
            </a:fld>
            <a:endParaRPr lang="ru-RU" altLang="ru-RU" sz="12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57851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13315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altLang="ru-RU" dirty="0" smtClean="0">
                <a:cs typeface="Arial" panose="020B0604020202020204" pitchFamily="34" charset="0"/>
              </a:rPr>
              <a:t>Наша </a:t>
            </a:r>
            <a:r>
              <a:rPr lang="ru-RU" altLang="ru-RU" dirty="0">
                <a:cs typeface="Arial" panose="020B0604020202020204" pitchFamily="34" charset="0"/>
              </a:rPr>
              <a:t>Компания Внедренческий Центр «Софт Плюс», занимается программами 1С с 1999 года, в этом году нам исполнилось </a:t>
            </a:r>
            <a:r>
              <a:rPr lang="ru-RU" altLang="ru-RU" dirty="0" smtClean="0">
                <a:cs typeface="Arial" panose="020B0604020202020204" pitchFamily="34" charset="0"/>
              </a:rPr>
              <a:t>18 </a:t>
            </a:r>
            <a:r>
              <a:rPr lang="ru-RU" altLang="ru-RU" dirty="0">
                <a:cs typeface="Arial" panose="020B0604020202020204" pitchFamily="34" charset="0"/>
              </a:rPr>
              <a:t>лет</a:t>
            </a:r>
            <a:r>
              <a:rPr lang="ru-RU" altLang="ru-RU" dirty="0" smtClean="0">
                <a:cs typeface="Arial" panose="020B0604020202020204" pitchFamily="34" charset="0"/>
              </a:rPr>
              <a:t>. </a:t>
            </a:r>
            <a:endParaRPr lang="ru-RU" altLang="ru-RU" dirty="0">
              <a:cs typeface="Arial" panose="020B0604020202020204" pitchFamily="34" charset="0"/>
            </a:endParaRPr>
          </a:p>
          <a:p>
            <a:pPr eaLnBrk="1" hangingPunct="1"/>
            <a:r>
              <a:rPr lang="ru-RU" altLang="ru-RU" dirty="0">
                <a:cs typeface="Arial" panose="020B0604020202020204" pitchFamily="34" charset="0"/>
              </a:rPr>
              <a:t>За это время мы себя зарекомендовали как надежного помощника как для бухгалтеров, так и для </a:t>
            </a:r>
            <a:r>
              <a:rPr lang="ru-RU" altLang="ru-RU" dirty="0" smtClean="0">
                <a:cs typeface="Arial" panose="020B0604020202020204" pitchFamily="34" charset="0"/>
              </a:rPr>
              <a:t>руководителей и владельцев предприятий.</a:t>
            </a:r>
            <a:endParaRPr lang="ru-RU" altLang="ru-RU" dirty="0">
              <a:cs typeface="Arial" panose="020B0604020202020204" pitchFamily="34" charset="0"/>
            </a:endParaRPr>
          </a:p>
          <a:p>
            <a:pPr eaLnBrk="1" hangingPunct="1"/>
            <a:endParaRPr lang="ru-RU" altLang="ru-RU" dirty="0">
              <a:cs typeface="Arial" panose="020B0604020202020204" pitchFamily="34" charset="0"/>
            </a:endParaRPr>
          </a:p>
          <a:p>
            <a:r>
              <a:rPr lang="ru-RU" altLang="ru-RU" dirty="0" smtClean="0">
                <a:cs typeface="Arial" panose="020B0604020202020204" pitchFamily="34" charset="0"/>
              </a:rPr>
              <a:t>Нам интересно помогать</a:t>
            </a:r>
            <a:r>
              <a:rPr lang="ru-RU" altLang="ru-RU" baseline="0" dirty="0" smtClean="0">
                <a:cs typeface="Arial" panose="020B0604020202020204" pitchFamily="34" charset="0"/>
              </a:rPr>
              <a:t> вам осваивать новые ИТ технологии, облегчать Вам жизнь, перекладывая рутинную работу на программное обеспечение.</a:t>
            </a:r>
          </a:p>
          <a:p>
            <a:r>
              <a:rPr lang="ru-RU" altLang="ru-RU" baseline="0" dirty="0" smtClean="0">
                <a:cs typeface="Arial" panose="020B0604020202020204" pitchFamily="34" charset="0"/>
              </a:rPr>
              <a:t>В этом году мы активно ведем работу на крупных предприятиях нашего города. В настоящий момент мы ведем 3 проекта по внедрению программ </a:t>
            </a:r>
            <a:r>
              <a:rPr lang="en-US" altLang="ru-RU" baseline="0" dirty="0" smtClean="0">
                <a:cs typeface="Arial" panose="020B0604020202020204" pitchFamily="34" charset="0"/>
              </a:rPr>
              <a:t>ERP</a:t>
            </a:r>
            <a:r>
              <a:rPr lang="ru-RU" altLang="ru-RU" baseline="0" dirty="0" smtClean="0">
                <a:cs typeface="Arial" panose="020B0604020202020204" pitchFamily="34" charset="0"/>
              </a:rPr>
              <a:t>, </a:t>
            </a:r>
          </a:p>
          <a:p>
            <a:r>
              <a:rPr lang="ru-RU" altLang="ru-RU" baseline="0" dirty="0" smtClean="0">
                <a:cs typeface="Arial" panose="020B0604020202020204" pitchFamily="34" charset="0"/>
              </a:rPr>
              <a:t>были успешно выполнены переводы крупных организаций численностью более 700 человек с Зарплаты версии 2.5 на 3.1, интегрированы электронные проходные с автоматическим заполнением табелей учета рабочего времени на основании пропускной системы предприятий.</a:t>
            </a:r>
          </a:p>
          <a:p>
            <a:r>
              <a:rPr lang="ru-RU" altLang="ru-RU" baseline="0" dirty="0" smtClean="0">
                <a:cs typeface="Arial" panose="020B0604020202020204" pitchFamily="34" charset="0"/>
              </a:rPr>
              <a:t>Сейчас мы активно занимаемся интеграцией с </a:t>
            </a:r>
            <a:r>
              <a:rPr lang="en-US" altLang="ru-RU" baseline="0" dirty="0" smtClean="0">
                <a:cs typeface="Arial" panose="020B0604020202020204" pitchFamily="34" charset="0"/>
              </a:rPr>
              <a:t>EDI </a:t>
            </a:r>
            <a:r>
              <a:rPr lang="ru-RU" altLang="ru-RU" baseline="0" dirty="0" smtClean="0">
                <a:cs typeface="Arial" panose="020B0604020202020204" pitchFamily="34" charset="0"/>
              </a:rPr>
              <a:t>обменами с крупными торговыми сетями.</a:t>
            </a:r>
            <a:endParaRPr lang="ru-RU" altLang="ru-RU" dirty="0">
              <a:cs typeface="Arial" panose="020B0604020202020204" pitchFamily="34" charset="0"/>
            </a:endParaRPr>
          </a:p>
        </p:txBody>
      </p:sp>
      <p:sp>
        <p:nvSpPr>
          <p:cNvPr id="1331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E792322-B80D-47ED-8F29-EB8091E48CD5}" type="slidenum">
              <a:rPr lang="ru-RU" altLang="ru-RU" sz="1200" smtClean="0">
                <a:latin typeface="Times New Roman" panose="02020603050405020304" pitchFamily="18" charset="0"/>
              </a:rPr>
              <a:pPr/>
              <a:t>3</a:t>
            </a:fld>
            <a:endParaRPr lang="ru-RU" altLang="ru-RU" sz="12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48567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15363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ru-RU" altLang="ru-RU" dirty="0" smtClean="0">
                <a:cs typeface="Arial" panose="020B0604020202020204" pitchFamily="34" charset="0"/>
              </a:rPr>
              <a:t>У нас</a:t>
            </a:r>
            <a:r>
              <a:rPr lang="ru-RU" altLang="ru-RU" baseline="0" dirty="0" smtClean="0">
                <a:cs typeface="Arial" panose="020B0604020202020204" pitchFamily="34" charset="0"/>
              </a:rPr>
              <a:t> организовано отдельное подразделение </a:t>
            </a:r>
            <a:r>
              <a:rPr lang="ru-RU" altLang="ru-RU" dirty="0" smtClean="0">
                <a:cs typeface="Arial" panose="020B0604020202020204" pitchFamily="34" charset="0"/>
              </a:rPr>
              <a:t>центра сопровождения, в рамках которого  мы оказываем самое большое количество сервисов по заключенным договорам регулярного сопровождения.</a:t>
            </a:r>
            <a:r>
              <a:rPr lang="ru-RU" altLang="ru-RU" baseline="0" dirty="0" smtClean="0">
                <a:cs typeface="Arial" panose="020B0604020202020204" pitchFamily="34" charset="0"/>
              </a:rPr>
              <a:t> </a:t>
            </a:r>
          </a:p>
          <a:p>
            <a:r>
              <a:rPr lang="ru-RU" altLang="ru-RU" baseline="0" dirty="0" smtClean="0">
                <a:cs typeface="Arial" panose="020B0604020202020204" pitchFamily="34" charset="0"/>
              </a:rPr>
              <a:t>Нами разработаны тарифы, благодаря которым </a:t>
            </a:r>
            <a:r>
              <a:rPr lang="ru-RU" altLang="ru-RU" dirty="0" smtClean="0">
                <a:cs typeface="Arial" panose="020B0604020202020204" pitchFamily="34" charset="0"/>
              </a:rPr>
              <a:t> вы можете подобрать для себя наиболее подходящий. </a:t>
            </a:r>
          </a:p>
          <a:p>
            <a:endParaRPr lang="ru-RU" altLang="ru-RU" dirty="0" smtClean="0">
              <a:cs typeface="Arial" panose="020B0604020202020204" pitchFamily="34" charset="0"/>
            </a:endParaRPr>
          </a:p>
          <a:p>
            <a:r>
              <a:rPr lang="ru-RU" altLang="ru-RU" dirty="0" smtClean="0">
                <a:cs typeface="Arial" panose="020B0604020202020204" pitchFamily="34" charset="0"/>
              </a:rPr>
              <a:t>Уточнить информацию о действующем вашем тарифе вы можете обратившись к закрепленному менеджеру или непосредственно к руководителю отдела.</a:t>
            </a:r>
          </a:p>
          <a:p>
            <a:r>
              <a:rPr lang="ru-RU" altLang="ru-RU" dirty="0" smtClean="0">
                <a:cs typeface="Arial" panose="020B0604020202020204" pitchFamily="34" charset="0"/>
              </a:rPr>
              <a:t>По вопросам заключения договоров</a:t>
            </a:r>
            <a:r>
              <a:rPr lang="ru-RU" altLang="ru-RU" baseline="0" dirty="0" smtClean="0">
                <a:cs typeface="Arial" panose="020B0604020202020204" pitchFamily="34" charset="0"/>
              </a:rPr>
              <a:t> с нами, вы можете зафиксировать вопрос в анкете, которая находиться у вас в раздаточном материале, или отправив нам письмо с темой «от участника семинара» и далее запрос о интересующей вас теме. Мы будем рады обсудить с вами варианты сотрудничества.</a:t>
            </a:r>
            <a:endParaRPr lang="ru-RU" altLang="ru-RU" dirty="0" smtClean="0">
              <a:cs typeface="Arial" panose="020B0604020202020204" pitchFamily="34" charset="0"/>
            </a:endParaRPr>
          </a:p>
        </p:txBody>
      </p:sp>
      <p:sp>
        <p:nvSpPr>
          <p:cNvPr id="1536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FA75742-4DF5-426E-AB22-DAB4DA52A80A}" type="slidenum">
              <a:rPr lang="ru-RU" altLang="ru-RU" sz="1200" smtClean="0">
                <a:latin typeface="Times New Roman" panose="02020603050405020304" pitchFamily="18" charset="0"/>
              </a:rPr>
              <a:pPr/>
              <a:t>4</a:t>
            </a:fld>
            <a:endParaRPr lang="ru-RU" altLang="ru-RU" sz="12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62553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19459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altLang="ru-RU" dirty="0" smtClean="0">
                <a:cs typeface="Arial" panose="020B0604020202020204" pitchFamily="34" charset="0"/>
              </a:rPr>
              <a:t>Хочу представить вам тариф привилегия, в рамках которого мы готовы предоставить вам эксклюзивные возможности по сопровождению</a:t>
            </a:r>
            <a:r>
              <a:rPr lang="ru-RU" altLang="ru-RU" baseline="0" dirty="0" smtClean="0">
                <a:cs typeface="Arial" panose="020B0604020202020204" pitchFamily="34" charset="0"/>
              </a:rPr>
              <a:t> программы.</a:t>
            </a:r>
          </a:p>
          <a:p>
            <a:pPr eaLnBrk="1" hangingPunct="1"/>
            <a:r>
              <a:rPr lang="ru-RU" altLang="ru-RU" baseline="0" dirty="0" smtClean="0">
                <a:cs typeface="Arial" panose="020B0604020202020204" pitchFamily="34" charset="0"/>
              </a:rPr>
              <a:t>Если интересно рассмотреть данный вариант, пишите запрос в анкете, и мы в числе первых свяжемся с вами уже завтра с утра.</a:t>
            </a:r>
          </a:p>
          <a:p>
            <a:pPr eaLnBrk="1" hangingPunct="1"/>
            <a:endParaRPr lang="ru-RU" altLang="ru-RU" baseline="0" dirty="0" smtClean="0">
              <a:cs typeface="Arial" panose="020B0604020202020204" pitchFamily="34" charset="0"/>
            </a:endParaRPr>
          </a:p>
          <a:p>
            <a:pPr eaLnBrk="1" hangingPunct="1"/>
            <a:r>
              <a:rPr lang="ru-RU" altLang="ru-RU" baseline="0" dirty="0" smtClean="0">
                <a:cs typeface="Arial" panose="020B0604020202020204" pitchFamily="34" charset="0"/>
              </a:rPr>
              <a:t>Есть отдельные тарифы для торговых предприятий, розничных, предприятий здравоохранения, образования, сельского хозяйства.</a:t>
            </a:r>
            <a:endParaRPr lang="ru-RU" altLang="ru-RU" dirty="0">
              <a:cs typeface="Arial" panose="020B0604020202020204" pitchFamily="34" charset="0"/>
            </a:endParaRPr>
          </a:p>
        </p:txBody>
      </p:sp>
      <p:sp>
        <p:nvSpPr>
          <p:cNvPr id="1946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824854B-5664-4895-95DC-3B9F3B4EBC18}" type="slidenum">
              <a:rPr lang="ru-RU" altLang="ru-RU" sz="1200" smtClean="0">
                <a:latin typeface="Times New Roman" panose="02020603050405020304" pitchFamily="18" charset="0"/>
              </a:rPr>
              <a:pPr/>
              <a:t>5</a:t>
            </a:fld>
            <a:endParaRPr lang="ru-RU" altLang="ru-RU" sz="12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91767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19459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altLang="ru-RU" dirty="0" smtClean="0">
                <a:cs typeface="Arial" panose="020B0604020202020204" pitchFamily="34" charset="0"/>
              </a:rPr>
              <a:t>Впереди нас ждет много</a:t>
            </a:r>
            <a:r>
              <a:rPr lang="ru-RU" altLang="ru-RU" baseline="0" dirty="0" smtClean="0">
                <a:cs typeface="Arial" panose="020B0604020202020204" pitchFamily="34" charset="0"/>
              </a:rPr>
              <a:t> изменений как по онлайн-кассам, так и по новой маркировке других товаров, поэтому мы с вами должны быть в курсе самых важных тем и результатов по уже текущим законам.</a:t>
            </a:r>
          </a:p>
          <a:p>
            <a:pPr eaLnBrk="1" hangingPunct="1"/>
            <a:endParaRPr lang="ru-RU" altLang="ru-RU" baseline="0" dirty="0" smtClean="0">
              <a:cs typeface="Arial" panose="020B0604020202020204" pitchFamily="34" charset="0"/>
            </a:endParaRPr>
          </a:p>
          <a:p>
            <a:r>
              <a:rPr lang="ru-RU" dirty="0" smtClean="0"/>
              <a:t>2 новых закона: </a:t>
            </a:r>
          </a:p>
          <a:p>
            <a:r>
              <a:rPr lang="ru-RU" b="1" dirty="0" smtClean="0"/>
              <a:t>337 ФЗ – отсрочка по применению онлайн касс до 01.07.2019  </a:t>
            </a:r>
            <a:r>
              <a:rPr lang="ru-RU" dirty="0" smtClean="0"/>
              <a:t>организации и ИП на ЕНВД (кроме розничной торговли и общественного питания)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 smtClean="0"/>
              <a:t>ИП на ЕНВД без наемных сотрудников, осуществляющие розничную торговлю и услуги по общественному питанию. Если принимает сотрудника, то в течении 30 дней обязан подключить онлайн-кассу!!!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 smtClean="0"/>
              <a:t>ИП на ПСН (кроме розничной торговли и общественного питания)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 smtClean="0"/>
              <a:t>Организации и ИП оказывающие услуги и выдающие БСО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 err="1" smtClean="0"/>
              <a:t>Вендинг</a:t>
            </a:r>
            <a:r>
              <a:rPr lang="ru-RU" dirty="0" smtClean="0"/>
              <a:t> (</a:t>
            </a:r>
            <a:r>
              <a:rPr lang="ru-RU" dirty="0" err="1" smtClean="0"/>
              <a:t>самозанятые</a:t>
            </a:r>
            <a:r>
              <a:rPr lang="ru-RU" dirty="0" smtClean="0"/>
              <a:t>)</a:t>
            </a:r>
          </a:p>
          <a:p>
            <a:endParaRPr lang="ru-RU" dirty="0" smtClean="0"/>
          </a:p>
          <a:p>
            <a:r>
              <a:rPr lang="ru-RU" b="1" dirty="0" smtClean="0"/>
              <a:t>349-ФЗ – налоговый вычет 18000 для ИП</a:t>
            </a:r>
          </a:p>
          <a:p>
            <a:pPr eaLnBrk="1" hangingPunct="1"/>
            <a:endParaRPr lang="ru-RU" altLang="ru-RU" dirty="0">
              <a:cs typeface="Arial" panose="020B0604020202020204" pitchFamily="34" charset="0"/>
            </a:endParaRPr>
          </a:p>
        </p:txBody>
      </p:sp>
      <p:sp>
        <p:nvSpPr>
          <p:cNvPr id="1946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824854B-5664-4895-95DC-3B9F3B4EBC18}" type="slidenum">
              <a:rPr lang="ru-RU" altLang="ru-RU" sz="1200" smtClean="0">
                <a:latin typeface="Times New Roman" panose="02020603050405020304" pitchFamily="18" charset="0"/>
              </a:rPr>
              <a:pPr/>
              <a:t>6</a:t>
            </a:fld>
            <a:endParaRPr lang="ru-RU" altLang="ru-RU" sz="12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13958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19459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ru-RU" dirty="0" smtClean="0"/>
              <a:t>По результатам работы в рамках 54-ФЗ </a:t>
            </a:r>
          </a:p>
          <a:p>
            <a:endParaRPr lang="ru-RU" b="1" dirty="0" smtClean="0"/>
          </a:p>
          <a:p>
            <a:r>
              <a:rPr lang="ru-RU" b="1" dirty="0" smtClean="0"/>
              <a:t>За 2017 год подключено 1,5 млн ККТ (ФНС ожидало 1,15 млн)</a:t>
            </a:r>
          </a:p>
          <a:p>
            <a:endParaRPr lang="ru-RU" b="1" dirty="0" smtClean="0"/>
          </a:p>
          <a:p>
            <a:r>
              <a:rPr lang="ru-RU" dirty="0" smtClean="0"/>
              <a:t>Ошиблись в планировании на 20-30 процентов, что вызвало дефицит ФН в пиковый период.</a:t>
            </a:r>
          </a:p>
          <a:p>
            <a:endParaRPr lang="ru-RU" dirty="0" smtClean="0"/>
          </a:p>
          <a:p>
            <a:r>
              <a:rPr lang="ru-RU" dirty="0" smtClean="0"/>
              <a:t>К 01.07.2018 году ожидается второй поток, поэтому необходимо заранее продумывать и оформлять </a:t>
            </a:r>
            <a:r>
              <a:rPr lang="ru-RU" dirty="0" err="1" smtClean="0"/>
              <a:t>предзаказы</a:t>
            </a:r>
            <a:r>
              <a:rPr lang="ru-RU" dirty="0" smtClean="0"/>
              <a:t> на ККТ.</a:t>
            </a:r>
          </a:p>
          <a:p>
            <a:endParaRPr lang="ru-RU" dirty="0" smtClean="0"/>
          </a:p>
          <a:p>
            <a:r>
              <a:rPr lang="ru-RU" dirty="0" smtClean="0"/>
              <a:t> Уже сейчас прием заказов идет на апрель 2018 года, т.к. январские праздники на носу, далее новый год в Китае (3 недели февраля).</a:t>
            </a:r>
          </a:p>
          <a:p>
            <a:endParaRPr lang="ru-RU" dirty="0" smtClean="0"/>
          </a:p>
          <a:p>
            <a:r>
              <a:rPr lang="ru-RU" dirty="0" smtClean="0"/>
              <a:t>Рынок ККТ: 39% </a:t>
            </a:r>
            <a:r>
              <a:rPr lang="ru-RU" dirty="0" err="1" smtClean="0"/>
              <a:t>Атол</a:t>
            </a:r>
            <a:r>
              <a:rPr lang="ru-RU" dirty="0" smtClean="0"/>
              <a:t>; 23 % - </a:t>
            </a:r>
            <a:r>
              <a:rPr lang="ru-RU" dirty="0" err="1" smtClean="0"/>
              <a:t>ШтрихМ</a:t>
            </a:r>
            <a:r>
              <a:rPr lang="ru-RU" dirty="0" smtClean="0"/>
              <a:t>; 6%- </a:t>
            </a:r>
            <a:r>
              <a:rPr lang="ru-RU" dirty="0" err="1" smtClean="0"/>
              <a:t>ВикиПринт</a:t>
            </a:r>
            <a:r>
              <a:rPr lang="ru-RU" dirty="0" smtClean="0"/>
              <a:t>; 6%-</a:t>
            </a:r>
            <a:r>
              <a:rPr lang="ru-RU" dirty="0" err="1" smtClean="0"/>
              <a:t>Эвотор</a:t>
            </a:r>
            <a:r>
              <a:rPr lang="ru-RU" dirty="0" smtClean="0"/>
              <a:t>, остальные по 1-2 % прочие 36 производителей ККТ.</a:t>
            </a:r>
          </a:p>
          <a:p>
            <a:pPr eaLnBrk="1" hangingPunct="1"/>
            <a:endParaRPr lang="ru-RU" altLang="ru-RU" dirty="0">
              <a:cs typeface="Arial" panose="020B0604020202020204" pitchFamily="34" charset="0"/>
            </a:endParaRPr>
          </a:p>
        </p:txBody>
      </p:sp>
      <p:sp>
        <p:nvSpPr>
          <p:cNvPr id="1946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824854B-5664-4895-95DC-3B9F3B4EBC18}" type="slidenum">
              <a:rPr lang="ru-RU" altLang="ru-RU" sz="1200" smtClean="0">
                <a:latin typeface="Times New Roman" panose="02020603050405020304" pitchFamily="18" charset="0"/>
              </a:rPr>
              <a:pPr/>
              <a:t>7</a:t>
            </a:fld>
            <a:endParaRPr lang="ru-RU" altLang="ru-RU" sz="12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62636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19459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dirty="0" smtClean="0">
                <a:cs typeface="Arial" panose="020B0604020202020204" pitchFamily="34" charset="0"/>
              </a:rPr>
              <a:t>Отличительной особенностью решения </a:t>
            </a:r>
            <a:r>
              <a:rPr lang="ru-RU" altLang="ru-RU" dirty="0" err="1" smtClean="0">
                <a:cs typeface="Arial" panose="020B0604020202020204" pitchFamily="34" charset="0"/>
              </a:rPr>
              <a:t>Эвотор</a:t>
            </a:r>
            <a:r>
              <a:rPr lang="ru-RU" altLang="ru-RU" dirty="0" smtClean="0">
                <a:cs typeface="Arial" panose="020B0604020202020204" pitchFamily="34" charset="0"/>
              </a:rPr>
              <a:t> является Смарт-терминал, т.е. не надо покупать отдельно планшет или компьютер</a:t>
            </a:r>
            <a:r>
              <a:rPr lang="ru-RU" altLang="ru-RU" baseline="0" dirty="0" smtClean="0">
                <a:cs typeface="Arial" panose="020B0604020202020204" pitchFamily="34" charset="0"/>
              </a:rPr>
              <a:t> в магазин. Он и планшет, и </a:t>
            </a:r>
            <a:r>
              <a:rPr lang="ru-RU" altLang="ru-RU" baseline="0" dirty="0" err="1" smtClean="0">
                <a:cs typeface="Arial" panose="020B0604020202020204" pitchFamily="34" charset="0"/>
              </a:rPr>
              <a:t>ккт</a:t>
            </a:r>
            <a:r>
              <a:rPr lang="ru-RU" altLang="ru-RU" baseline="0" dirty="0" smtClean="0">
                <a:cs typeface="Arial" panose="020B0604020202020204" pitchFamily="34" charset="0"/>
              </a:rPr>
              <a:t> со встроенным фискальным </a:t>
            </a:r>
            <a:r>
              <a:rPr lang="ru-RU" altLang="ru-RU" baseline="0" dirty="0" err="1" smtClean="0">
                <a:cs typeface="Arial" panose="020B0604020202020204" pitchFamily="34" charset="0"/>
              </a:rPr>
              <a:t>наколпителем</a:t>
            </a:r>
            <a:r>
              <a:rPr lang="ru-RU" altLang="ru-RU" baseline="0" dirty="0" smtClean="0">
                <a:cs typeface="Arial" panose="020B0604020202020204" pitchFamily="34" charset="0"/>
              </a:rPr>
              <a:t>, и принтер чеков.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baseline="0" dirty="0" smtClean="0"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baseline="0" dirty="0" smtClean="0">
                <a:cs typeface="Arial" panose="020B0604020202020204" pitchFamily="34" charset="0"/>
              </a:rPr>
              <a:t> можете воспользоваться данным решением и заказать его у нас. Цены от 26 тысяч рублей, в зависимости от вида торговли, обращайтесь мы вам сделаем предварительный расчет.</a:t>
            </a:r>
            <a:endParaRPr lang="ru-RU" altLang="ru-RU" dirty="0" smtClean="0">
              <a:cs typeface="Arial" panose="020B0604020202020204" pitchFamily="34" charset="0"/>
            </a:endParaRPr>
          </a:p>
          <a:p>
            <a:pPr eaLnBrk="1" hangingPunct="1"/>
            <a:endParaRPr lang="ru-RU" altLang="ru-RU" dirty="0">
              <a:cs typeface="Arial" panose="020B0604020202020204" pitchFamily="34" charset="0"/>
            </a:endParaRPr>
          </a:p>
        </p:txBody>
      </p:sp>
      <p:sp>
        <p:nvSpPr>
          <p:cNvPr id="1946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824854B-5664-4895-95DC-3B9F3B4EBC18}" type="slidenum">
              <a:rPr lang="ru-RU" altLang="ru-RU" sz="1200" smtClean="0">
                <a:latin typeface="Times New Roman" panose="02020603050405020304" pitchFamily="18" charset="0"/>
              </a:rPr>
              <a:pPr/>
              <a:t>8</a:t>
            </a:fld>
            <a:endParaRPr lang="ru-RU" altLang="ru-RU" sz="12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000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19459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altLang="ru-RU" dirty="0" smtClean="0">
                <a:cs typeface="Arial" panose="020B0604020202020204" pitchFamily="34" charset="0"/>
              </a:rPr>
              <a:t>На слайде представлены ККТ </a:t>
            </a:r>
            <a:r>
              <a:rPr lang="ru-RU" altLang="ru-RU" dirty="0" err="1" smtClean="0">
                <a:cs typeface="Arial" panose="020B0604020202020204" pitchFamily="34" charset="0"/>
              </a:rPr>
              <a:t>Атола</a:t>
            </a:r>
            <a:r>
              <a:rPr lang="ru-RU" altLang="ru-RU" dirty="0" smtClean="0">
                <a:cs typeface="Arial" panose="020B0604020202020204" pitchFamily="34" charset="0"/>
              </a:rPr>
              <a:t>, </a:t>
            </a:r>
            <a:r>
              <a:rPr lang="ru-RU" altLang="ru-RU" dirty="0" err="1" smtClean="0">
                <a:cs typeface="Arial" panose="020B0604020202020204" pitchFamily="34" charset="0"/>
              </a:rPr>
              <a:t>Штиха</a:t>
            </a:r>
            <a:r>
              <a:rPr lang="ru-RU" altLang="ru-RU" dirty="0" smtClean="0">
                <a:cs typeface="Arial" panose="020B0604020202020204" pitchFamily="34" charset="0"/>
              </a:rPr>
              <a:t> и </a:t>
            </a:r>
            <a:r>
              <a:rPr lang="ru-RU" altLang="ru-RU" dirty="0" err="1" smtClean="0">
                <a:cs typeface="Arial" panose="020B0604020202020204" pitchFamily="34" charset="0"/>
              </a:rPr>
              <a:t>ВикиПринт</a:t>
            </a:r>
            <a:r>
              <a:rPr lang="ru-RU" altLang="ru-RU" dirty="0" smtClean="0">
                <a:cs typeface="Arial" panose="020B0604020202020204" pitchFamily="34" charset="0"/>
              </a:rPr>
              <a:t>. К ним требуется подключение 1С:Розницы, наличие рабочего места (планшет, ноутбук, компьютер).</a:t>
            </a:r>
          </a:p>
          <a:p>
            <a:pPr eaLnBrk="1" hangingPunct="1"/>
            <a:r>
              <a:rPr lang="ru-RU" altLang="ru-RU" dirty="0" smtClean="0">
                <a:cs typeface="Arial" panose="020B0604020202020204" pitchFamily="34" charset="0"/>
              </a:rPr>
              <a:t>Так же все модели после нового года будут представлены у</a:t>
            </a:r>
            <a:r>
              <a:rPr lang="ru-RU" altLang="ru-RU" baseline="0" dirty="0" smtClean="0">
                <a:cs typeface="Arial" panose="020B0604020202020204" pitchFamily="34" charset="0"/>
              </a:rPr>
              <a:t> нас на витрине. Можете запросить расчет и произвести </a:t>
            </a:r>
            <a:r>
              <a:rPr lang="ru-RU" altLang="ru-RU" baseline="0" dirty="0" err="1" smtClean="0">
                <a:cs typeface="Arial" panose="020B0604020202020204" pitchFamily="34" charset="0"/>
              </a:rPr>
              <a:t>предзаказ</a:t>
            </a:r>
            <a:r>
              <a:rPr lang="ru-RU" altLang="ru-RU" baseline="0" dirty="0" smtClean="0">
                <a:cs typeface="Arial" panose="020B0604020202020204" pitchFamily="34" charset="0"/>
              </a:rPr>
              <a:t>.</a:t>
            </a:r>
            <a:endParaRPr lang="ru-RU" altLang="ru-RU" dirty="0">
              <a:cs typeface="Arial" panose="020B0604020202020204" pitchFamily="34" charset="0"/>
            </a:endParaRPr>
          </a:p>
        </p:txBody>
      </p:sp>
      <p:sp>
        <p:nvSpPr>
          <p:cNvPr id="1946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824854B-5664-4895-95DC-3B9F3B4EBC18}" type="slidenum">
              <a:rPr lang="ru-RU" altLang="ru-RU" sz="1200" smtClean="0">
                <a:latin typeface="Times New Roman" panose="02020603050405020304" pitchFamily="18" charset="0"/>
              </a:rPr>
              <a:pPr/>
              <a:t>9</a:t>
            </a:fld>
            <a:endParaRPr lang="ru-RU" altLang="ru-RU" sz="12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006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227796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98652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354763" y="836613"/>
            <a:ext cx="1817687" cy="554513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00113" y="836613"/>
            <a:ext cx="5302250" cy="554513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6091968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12"/>
          <p:cNvSpPr>
            <a:spLocks noChangeShapeType="1"/>
          </p:cNvSpPr>
          <p:nvPr userDrawn="1"/>
        </p:nvSpPr>
        <p:spPr bwMode="auto">
          <a:xfrm>
            <a:off x="755650" y="0"/>
            <a:ext cx="0" cy="68580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EAEAEA"/>
                </a:solidFill>
                <a:prstDash val="dash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ru-RU"/>
          </a:p>
        </p:txBody>
      </p:sp>
      <p:pic>
        <p:nvPicPr>
          <p:cNvPr id="3" name="Picture 18" descr="обложка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413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2829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2EE93A-B372-4F6A-BF8C-866C4E4DE6D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278676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2210D1-B73E-464B-A5FC-233A9800419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688807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15900" y="1700213"/>
            <a:ext cx="4243388" cy="31686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11688" y="1700213"/>
            <a:ext cx="4244975" cy="31686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3320B-46DE-4888-AC5F-AAA3EEA4119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059332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C66531-E544-4A32-85C8-37B7546D467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885991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D87C65-92C8-44FC-B09B-C47FCB092E9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181185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6CA715-A9C2-4ADB-894F-8A628B8A195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13056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D690A5-0E68-423B-9AAE-32BABA29BC3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94267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5932346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950ABD-4566-42F7-9E5B-0EEE362D49C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972823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D79812-1868-4683-8304-4621EED3FD4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060293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97663" y="152400"/>
            <a:ext cx="2159000" cy="471646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15900" y="152400"/>
            <a:ext cx="6329363" cy="471646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AE0B3A-BD8B-40B0-BD74-CA30998DD87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862106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0"/>
          <p:cNvSpPr txBox="1">
            <a:spLocks noChangeArrowheads="1"/>
          </p:cNvSpPr>
          <p:nvPr/>
        </p:nvSpPr>
        <p:spPr bwMode="auto">
          <a:xfrm>
            <a:off x="3132138" y="1052513"/>
            <a:ext cx="424973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4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4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4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4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4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lang="ru-RU" altLang="ru-RU" sz="2800" b="1">
                <a:solidFill>
                  <a:srgbClr val="D9241C"/>
                </a:solidFill>
              </a:rPr>
              <a:t>Единый семинар</a:t>
            </a:r>
          </a:p>
        </p:txBody>
      </p:sp>
      <p:sp>
        <p:nvSpPr>
          <p:cNvPr id="5" name="Text Box 31"/>
          <p:cNvSpPr txBox="1">
            <a:spLocks noChangeArrowheads="1"/>
          </p:cNvSpPr>
          <p:nvPr/>
        </p:nvSpPr>
        <p:spPr bwMode="auto">
          <a:xfrm>
            <a:off x="3132138" y="1484313"/>
            <a:ext cx="396081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4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4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4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4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4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lang="ru-RU" altLang="ru-RU" sz="1600">
                <a:solidFill>
                  <a:srgbClr val="800000"/>
                </a:solidFill>
              </a:rPr>
              <a:t>14 декабря 2016 года</a:t>
            </a:r>
          </a:p>
        </p:txBody>
      </p:sp>
      <p:sp>
        <p:nvSpPr>
          <p:cNvPr id="793636" name="Rectangle 36"/>
          <p:cNvSpPr>
            <a:spLocks noGrp="1" noChangeArrowheads="1"/>
          </p:cNvSpPr>
          <p:nvPr>
            <p:ph type="ctrTitle" sz="quarter"/>
          </p:nvPr>
        </p:nvSpPr>
        <p:spPr>
          <a:xfrm>
            <a:off x="1476375" y="2205038"/>
            <a:ext cx="6624638" cy="2592387"/>
          </a:xfrm>
        </p:spPr>
        <p:txBody>
          <a:bodyPr/>
          <a:lstStyle>
            <a:lvl1pPr algn="ctr">
              <a:defRPr sz="4800">
                <a:solidFill>
                  <a:srgbClr val="CC3300"/>
                </a:solidFill>
              </a:defRPr>
            </a:lvl1pPr>
          </a:lstStyle>
          <a:p>
            <a:pPr lvl="0"/>
            <a:r>
              <a:rPr lang="ru-RU" altLang="ru-RU" noProof="0"/>
              <a:t>Образец заголовка</a:t>
            </a:r>
          </a:p>
        </p:txBody>
      </p:sp>
      <p:sp>
        <p:nvSpPr>
          <p:cNvPr id="793637" name="Rectangle 3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92275" y="4797425"/>
            <a:ext cx="6400800" cy="863600"/>
          </a:xfrm>
        </p:spPr>
        <p:txBody>
          <a:bodyPr/>
          <a:lstStyle>
            <a:lvl1pPr marL="0" indent="0" algn="r">
              <a:buFont typeface="Wingdings" panose="05000000000000000000" pitchFamily="2" charset="2"/>
              <a:buNone/>
              <a:defRPr sz="2400">
                <a:solidFill>
                  <a:srgbClr val="CC3300"/>
                </a:solidFill>
              </a:defRPr>
            </a:lvl1pPr>
          </a:lstStyle>
          <a:p>
            <a:pPr lvl="0"/>
            <a:r>
              <a:rPr lang="ru-RU" altLang="ru-RU" noProof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4174072806"/>
      </p:ext>
    </p:extLst>
  </p:cSld>
  <p:clrMapOvr>
    <a:masterClrMapping/>
  </p:clrMapOvr>
  <p:hf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6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6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453185-5D7E-448C-A73A-6952FEB3AF6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6974884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6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6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D441B7-C1DE-4739-A4EB-2D0BDD201B0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1645750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7950" y="1268413"/>
            <a:ext cx="4387850" cy="525621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68413"/>
            <a:ext cx="4387850" cy="525621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6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6BEEA1-CDA9-4EDA-84E0-0481ECD6161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889423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6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Rectangle 6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222113-C050-4791-926A-946A2E02B4E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314914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6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6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2C126D-C450-4583-AD4D-11C6E5EE4D1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1836658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Rectangle 6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024C2A-E318-4B9C-A018-191C6ED7CE9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92557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5253565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6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7D6C1E-E34D-4D99-B5F8-E76DDA83A89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156426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6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B8A348-A113-47E0-9BF9-CCBD75CCCA8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1606877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6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6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89B68A-BA5F-41CE-9CEF-79391BEDDE1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300969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04025" y="187325"/>
            <a:ext cx="2232025" cy="63373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07950" y="187325"/>
            <a:ext cx="6543675" cy="63373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67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6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4B09DD-F03F-43F8-B039-E62172FF823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8451002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83997592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81121157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72167120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5830994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2635004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573174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900113" y="1557338"/>
            <a:ext cx="3559175" cy="4824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11688" y="1557338"/>
            <a:ext cx="3560762" cy="4824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38995699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28409467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827091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4147046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7888261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9579232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11950" y="1825625"/>
            <a:ext cx="2057400" cy="43513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9750" y="1825625"/>
            <a:ext cx="60198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269112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149639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908720"/>
            <a:ext cx="6624638" cy="56673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563858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17607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541883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37041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900113" y="1557338"/>
            <a:ext cx="7272337" cy="482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1027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971550" y="836613"/>
            <a:ext cx="6624638" cy="566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6" r:id="rId1"/>
    <p:sldLayoutId id="2147483997" r:id="rId2"/>
    <p:sldLayoutId id="2147483998" r:id="rId3"/>
    <p:sldLayoutId id="2147483999" r:id="rId4"/>
    <p:sldLayoutId id="2147484000" r:id="rId5"/>
    <p:sldLayoutId id="2147484001" r:id="rId6"/>
    <p:sldLayoutId id="2147484002" r:id="rId7"/>
    <p:sldLayoutId id="2147484003" r:id="rId8"/>
    <p:sldLayoutId id="2147484004" r:id="rId9"/>
    <p:sldLayoutId id="2147484005" r:id="rId10"/>
    <p:sldLayoutId id="2147484006" r:id="rId11"/>
  </p:sldLayoutIdLst>
  <p:txStyles>
    <p:titleStyle>
      <a:lvl1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400" b="1">
          <a:solidFill>
            <a:srgbClr val="CC0000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400" b="1">
          <a:solidFill>
            <a:srgbClr val="CC0000"/>
          </a:solidFill>
          <a:latin typeface="Arial" charset="0"/>
          <a:cs typeface="Arial" charset="0"/>
        </a:defRPr>
      </a:lvl2pPr>
      <a:lvl3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400" b="1">
          <a:solidFill>
            <a:srgbClr val="CC0000"/>
          </a:solidFill>
          <a:latin typeface="Arial" charset="0"/>
          <a:cs typeface="Arial" charset="0"/>
        </a:defRPr>
      </a:lvl3pPr>
      <a:lvl4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400" b="1">
          <a:solidFill>
            <a:srgbClr val="CC0000"/>
          </a:solidFill>
          <a:latin typeface="Arial" charset="0"/>
          <a:cs typeface="Arial" charset="0"/>
        </a:defRPr>
      </a:lvl4pPr>
      <a:lvl5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400" b="1">
          <a:solidFill>
            <a:srgbClr val="CC0000"/>
          </a:solidFill>
          <a:latin typeface="Arial" charset="0"/>
          <a:cs typeface="Arial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2400" b="1">
          <a:solidFill>
            <a:srgbClr val="CC0000"/>
          </a:solidFill>
          <a:latin typeface="Arial" charset="0"/>
          <a:cs typeface="Arial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2400" b="1">
          <a:solidFill>
            <a:srgbClr val="CC0000"/>
          </a:solidFill>
          <a:latin typeface="Arial" charset="0"/>
          <a:cs typeface="Arial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2400" b="1">
          <a:solidFill>
            <a:srgbClr val="CC0000"/>
          </a:solidFill>
          <a:latin typeface="Arial" charset="0"/>
          <a:cs typeface="Arial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2400" b="1">
          <a:solidFill>
            <a:srgbClr val="CC0000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50000"/>
        </a:spcAft>
        <a:buClr>
          <a:srgbClr val="CC0000"/>
        </a:buClr>
        <a:buSzPct val="60000"/>
        <a:buFont typeface="Wingdings" panose="05000000000000000000" pitchFamily="2" charset="2"/>
        <a:buChar char="n"/>
        <a:defRPr sz="2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30000"/>
        </a:spcAft>
        <a:buClr>
          <a:srgbClr val="CC0000"/>
        </a:buClr>
        <a:buFont typeface="Wingdings" panose="05000000000000000000" pitchFamily="2" charset="2"/>
        <a:buChar char="§"/>
        <a:defRPr sz="2000">
          <a:solidFill>
            <a:srgbClr val="000000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20000"/>
        </a:spcAft>
        <a:buClr>
          <a:srgbClr val="CC0000"/>
        </a:buClr>
        <a:buSzPct val="80000"/>
        <a:buFont typeface="Wingdings" panose="05000000000000000000" pitchFamily="2" charset="2"/>
        <a:buChar char="§"/>
        <a:defRPr>
          <a:solidFill>
            <a:srgbClr val="000000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20000"/>
        </a:spcAft>
        <a:buClr>
          <a:srgbClr val="CC0000"/>
        </a:buClr>
        <a:buFont typeface="Times New Roman" panose="02020603050405020304" pitchFamily="18" charset="0"/>
        <a:buChar char="▪"/>
        <a:defRPr sz="1600">
          <a:solidFill>
            <a:srgbClr val="000000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Font typeface="Arial" panose="020B0604020202020204" pitchFamily="34" charset="0"/>
        <a:buChar char="∙"/>
        <a:defRPr sz="1400">
          <a:solidFill>
            <a:srgbClr val="000000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CC0000"/>
        </a:buClr>
        <a:buFont typeface="Arial" charset="0"/>
        <a:buChar char="∙"/>
        <a:defRPr sz="1400">
          <a:solidFill>
            <a:srgbClr val="5B0917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CC0000"/>
        </a:buClr>
        <a:buFont typeface="Arial" charset="0"/>
        <a:buChar char="∙"/>
        <a:defRPr sz="1400">
          <a:solidFill>
            <a:srgbClr val="5B0917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CC0000"/>
        </a:buClr>
        <a:buFont typeface="Arial" charset="0"/>
        <a:buChar char="∙"/>
        <a:defRPr sz="1400">
          <a:solidFill>
            <a:srgbClr val="5B0917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CC0000"/>
        </a:buClr>
        <a:buFont typeface="Arial" charset="0"/>
        <a:buChar char="∙"/>
        <a:defRPr sz="1400">
          <a:solidFill>
            <a:srgbClr val="5B0917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14"/>
          <p:cNvGrpSpPr>
            <a:grpSpLocks/>
          </p:cNvGrpSpPr>
          <p:nvPr userDrawn="1"/>
        </p:nvGrpSpPr>
        <p:grpSpPr bwMode="auto">
          <a:xfrm>
            <a:off x="250825" y="0"/>
            <a:ext cx="8713788" cy="6597650"/>
            <a:chOff x="158" y="0"/>
            <a:chExt cx="5489" cy="4156"/>
          </a:xfrm>
        </p:grpSpPr>
        <p:sp>
          <p:nvSpPr>
            <p:cNvPr id="3080" name="Line 2"/>
            <p:cNvSpPr>
              <a:spLocks noChangeShapeType="1"/>
            </p:cNvSpPr>
            <p:nvPr userDrawn="1"/>
          </p:nvSpPr>
          <p:spPr bwMode="auto">
            <a:xfrm flipV="1">
              <a:off x="295" y="0"/>
              <a:ext cx="0" cy="4156"/>
            </a:xfrm>
            <a:prstGeom prst="line">
              <a:avLst/>
            </a:prstGeom>
            <a:noFill/>
            <a:ln w="3175">
              <a:solidFill>
                <a:schemeClr val="bg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ru-RU"/>
            </a:p>
          </p:txBody>
        </p:sp>
        <p:sp>
          <p:nvSpPr>
            <p:cNvPr id="3081" name="Line 10"/>
            <p:cNvSpPr>
              <a:spLocks noChangeShapeType="1"/>
            </p:cNvSpPr>
            <p:nvPr userDrawn="1"/>
          </p:nvSpPr>
          <p:spPr bwMode="auto">
            <a:xfrm flipH="1">
              <a:off x="158" y="371"/>
              <a:ext cx="5489" cy="0"/>
            </a:xfrm>
            <a:prstGeom prst="line">
              <a:avLst/>
            </a:prstGeom>
            <a:noFill/>
            <a:ln w="6350">
              <a:solidFill>
                <a:schemeClr val="bg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ru-RU"/>
            </a:p>
          </p:txBody>
        </p:sp>
        <p:sp>
          <p:nvSpPr>
            <p:cNvPr id="3082" name="Line 11"/>
            <p:cNvSpPr>
              <a:spLocks noChangeShapeType="1"/>
            </p:cNvSpPr>
            <p:nvPr userDrawn="1"/>
          </p:nvSpPr>
          <p:spPr bwMode="auto">
            <a:xfrm flipH="1">
              <a:off x="158" y="663"/>
              <a:ext cx="5489" cy="0"/>
            </a:xfrm>
            <a:prstGeom prst="line">
              <a:avLst/>
            </a:prstGeom>
            <a:noFill/>
            <a:ln w="6350">
              <a:solidFill>
                <a:schemeClr val="bg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ru-RU"/>
            </a:p>
          </p:txBody>
        </p:sp>
      </p:grp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5900" y="1700213"/>
            <a:ext cx="8640763" cy="316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1871663" y="152400"/>
            <a:ext cx="7021512" cy="1081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45408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88350" y="6345238"/>
            <a:ext cx="57150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spcBef>
                <a:spcPct val="0"/>
              </a:spcBef>
              <a:defRPr sz="1800">
                <a:solidFill>
                  <a:srgbClr val="292929"/>
                </a:solidFill>
              </a:defRPr>
            </a:lvl1pPr>
          </a:lstStyle>
          <a:p>
            <a:pPr>
              <a:defRPr/>
            </a:pPr>
            <a:fld id="{6C614D8B-2CAC-4437-B172-111AD7EE23C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3078" name="Line 15"/>
          <p:cNvSpPr>
            <a:spLocks noChangeShapeType="1"/>
          </p:cNvSpPr>
          <p:nvPr userDrawn="1"/>
        </p:nvSpPr>
        <p:spPr bwMode="auto">
          <a:xfrm>
            <a:off x="468313" y="0"/>
            <a:ext cx="0" cy="6858000"/>
          </a:xfrm>
          <a:prstGeom prst="line">
            <a:avLst/>
          </a:prstGeom>
          <a:noFill/>
          <a:ln w="9525">
            <a:solidFill>
              <a:schemeClr val="bg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ru-RU"/>
          </a:p>
        </p:txBody>
      </p:sp>
      <p:pic>
        <p:nvPicPr>
          <p:cNvPr id="3079" name="Picture 2" descr="C:\Users\Fomin_D\Desktop\1C_Shlepok.png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55575"/>
            <a:ext cx="1798638" cy="140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29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</p:sldLayoutIdLst>
  <p:hf hdr="0" ftr="0" dt="0"/>
  <p:txStyles>
    <p:titleStyle>
      <a:lvl1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  <a:cs typeface="Arial" charset="0"/>
        </a:defRPr>
      </a:lvl2pPr>
      <a:lvl3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  <a:cs typeface="Arial" charset="0"/>
        </a:defRPr>
      </a:lvl3pPr>
      <a:lvl4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  <a:cs typeface="Arial" charset="0"/>
        </a:defRPr>
      </a:lvl4pPr>
      <a:lvl5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  <a:cs typeface="Arial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2300" b="1">
          <a:solidFill>
            <a:srgbClr val="292929"/>
          </a:solidFill>
          <a:latin typeface="Arial" charset="0"/>
          <a:cs typeface="Arial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2300" b="1">
          <a:solidFill>
            <a:srgbClr val="292929"/>
          </a:solidFill>
          <a:latin typeface="Arial" charset="0"/>
          <a:cs typeface="Arial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2300" b="1">
          <a:solidFill>
            <a:srgbClr val="292929"/>
          </a:solidFill>
          <a:latin typeface="Arial" charset="0"/>
          <a:cs typeface="Arial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2300" b="1">
          <a:solidFill>
            <a:srgbClr val="292929"/>
          </a:solidFill>
          <a:latin typeface="Arial" charset="0"/>
          <a:cs typeface="Arial" charset="0"/>
        </a:defRPr>
      </a:lvl9pPr>
    </p:titleStyle>
    <p:bodyStyle>
      <a:lvl1pPr marL="161925" indent="-161925" algn="l" rtl="0" eaLnBrk="0" fontAlgn="base" hangingPunct="0">
        <a:spcBef>
          <a:spcPct val="20000"/>
        </a:spcBef>
        <a:spcAft>
          <a:spcPct val="50000"/>
        </a:spcAft>
        <a:buClr>
          <a:srgbClr val="CC0000"/>
        </a:buClr>
        <a:buFont typeface="Arial" panose="020B0604020202020204" pitchFamily="34" charset="0"/>
        <a:buChar char="•"/>
        <a:defRPr sz="2200">
          <a:solidFill>
            <a:srgbClr val="000000"/>
          </a:solidFill>
          <a:latin typeface="+mn-lt"/>
          <a:ea typeface="+mn-ea"/>
          <a:cs typeface="+mn-cs"/>
        </a:defRPr>
      </a:lvl1pPr>
      <a:lvl2pPr marL="344488" indent="-180975" algn="l" rtl="0" eaLnBrk="0" fontAlgn="base" hangingPunct="0">
        <a:spcBef>
          <a:spcPct val="20000"/>
        </a:spcBef>
        <a:spcAft>
          <a:spcPct val="30000"/>
        </a:spcAft>
        <a:buClr>
          <a:schemeClr val="folHlink"/>
        </a:buClr>
        <a:buFont typeface="Arial" panose="020B0604020202020204" pitchFamily="34" charset="0"/>
        <a:buChar char="•"/>
        <a:defRPr sz="2000">
          <a:solidFill>
            <a:srgbClr val="000000"/>
          </a:solidFill>
          <a:latin typeface="+mn-lt"/>
          <a:cs typeface="+mn-cs"/>
        </a:defRPr>
      </a:lvl2pPr>
      <a:lvl3pPr marL="536575" indent="-190500" algn="l" rtl="0" eaLnBrk="0" fontAlgn="base" hangingPunct="0">
        <a:spcBef>
          <a:spcPct val="20000"/>
        </a:spcBef>
        <a:spcAft>
          <a:spcPct val="20000"/>
        </a:spcAft>
        <a:buClr>
          <a:srgbClr val="CC0000"/>
        </a:buClr>
        <a:buFont typeface="Arial" panose="020B0604020202020204" pitchFamily="34" charset="0"/>
        <a:buChar char="•"/>
        <a:defRPr>
          <a:solidFill>
            <a:srgbClr val="000000"/>
          </a:solidFill>
          <a:latin typeface="+mn-lt"/>
          <a:cs typeface="+mn-cs"/>
        </a:defRPr>
      </a:lvl3pPr>
      <a:lvl4pPr marL="709613" indent="-171450" algn="l" rtl="0" eaLnBrk="0" fontAlgn="base" hangingPunct="0">
        <a:spcBef>
          <a:spcPct val="20000"/>
        </a:spcBef>
        <a:spcAft>
          <a:spcPct val="20000"/>
        </a:spcAft>
        <a:buClr>
          <a:srgbClr val="CC0000"/>
        </a:buClr>
        <a:buFont typeface="Arial" panose="020B0604020202020204" pitchFamily="34" charset="0"/>
        <a:buChar char="•"/>
        <a:defRPr>
          <a:solidFill>
            <a:srgbClr val="000000"/>
          </a:solidFill>
          <a:latin typeface="+mn-lt"/>
          <a:cs typeface="+mn-cs"/>
        </a:defRPr>
      </a:lvl4pPr>
      <a:lvl5pPr marL="876300" indent="-161925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Char char="•"/>
        <a:defRPr sz="1200">
          <a:solidFill>
            <a:srgbClr val="292929"/>
          </a:solidFill>
          <a:latin typeface="+mn-lt"/>
          <a:cs typeface="+mn-cs"/>
        </a:defRPr>
      </a:lvl5pPr>
      <a:lvl6pPr marL="1333500" indent="-161925" algn="l" rtl="0" fontAlgn="base">
        <a:spcBef>
          <a:spcPct val="20000"/>
        </a:spcBef>
        <a:spcAft>
          <a:spcPct val="0"/>
        </a:spcAft>
        <a:buClr>
          <a:srgbClr val="CC0000"/>
        </a:buClr>
        <a:buChar char="•"/>
        <a:defRPr sz="1200">
          <a:solidFill>
            <a:srgbClr val="292929"/>
          </a:solidFill>
          <a:latin typeface="+mn-lt"/>
          <a:cs typeface="+mn-cs"/>
        </a:defRPr>
      </a:lvl6pPr>
      <a:lvl7pPr marL="1790700" indent="-161925" algn="l" rtl="0" fontAlgn="base">
        <a:spcBef>
          <a:spcPct val="20000"/>
        </a:spcBef>
        <a:spcAft>
          <a:spcPct val="0"/>
        </a:spcAft>
        <a:buClr>
          <a:srgbClr val="CC0000"/>
        </a:buClr>
        <a:buChar char="•"/>
        <a:defRPr sz="1200">
          <a:solidFill>
            <a:srgbClr val="292929"/>
          </a:solidFill>
          <a:latin typeface="+mn-lt"/>
          <a:cs typeface="+mn-cs"/>
        </a:defRPr>
      </a:lvl7pPr>
      <a:lvl8pPr marL="2247900" indent="-161925" algn="l" rtl="0" fontAlgn="base">
        <a:spcBef>
          <a:spcPct val="20000"/>
        </a:spcBef>
        <a:spcAft>
          <a:spcPct val="0"/>
        </a:spcAft>
        <a:buClr>
          <a:srgbClr val="CC0000"/>
        </a:buClr>
        <a:buChar char="•"/>
        <a:defRPr sz="1200">
          <a:solidFill>
            <a:srgbClr val="292929"/>
          </a:solidFill>
          <a:latin typeface="+mn-lt"/>
          <a:cs typeface="+mn-cs"/>
        </a:defRPr>
      </a:lvl8pPr>
      <a:lvl9pPr marL="2705100" indent="-161925" algn="l" rtl="0" fontAlgn="base">
        <a:spcBef>
          <a:spcPct val="20000"/>
        </a:spcBef>
        <a:spcAft>
          <a:spcPct val="0"/>
        </a:spcAft>
        <a:buClr>
          <a:srgbClr val="CC0000"/>
        </a:buClr>
        <a:buChar char="•"/>
        <a:defRPr sz="1200">
          <a:solidFill>
            <a:srgbClr val="292929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6" descr="Layer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52400"/>
            <a:ext cx="15494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65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7950" y="1268413"/>
            <a:ext cx="8928100" cy="5256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1028" name="Rectangle 66"/>
          <p:cNvSpPr>
            <a:spLocks noGrp="1" noChangeArrowheads="1"/>
          </p:cNvSpPr>
          <p:nvPr>
            <p:ph type="title"/>
          </p:nvPr>
        </p:nvSpPr>
        <p:spPr bwMode="auto">
          <a:xfrm>
            <a:off x="1692275" y="187325"/>
            <a:ext cx="5329238" cy="1081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53667" name="Rectangle 6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632575"/>
            <a:ext cx="8172450" cy="252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5B0917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53668" name="Rectangle 6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43888" y="6597650"/>
            <a:ext cx="766762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1">
                <a:solidFill>
                  <a:srgbClr val="5B0917"/>
                </a:solidFill>
              </a:defRPr>
            </a:lvl1pPr>
          </a:lstStyle>
          <a:p>
            <a:pPr>
              <a:defRPr/>
            </a:pPr>
            <a:fld id="{42188105-EA07-4072-8A6D-1C416CCDFC2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34677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1" r:id="rId1"/>
    <p:sldLayoutId id="2147484032" r:id="rId2"/>
    <p:sldLayoutId id="2147484033" r:id="rId3"/>
    <p:sldLayoutId id="2147484034" r:id="rId4"/>
    <p:sldLayoutId id="2147484035" r:id="rId5"/>
    <p:sldLayoutId id="2147484036" r:id="rId6"/>
    <p:sldLayoutId id="2147484037" r:id="rId7"/>
    <p:sldLayoutId id="2147484038" r:id="rId8"/>
    <p:sldLayoutId id="2147484039" r:id="rId9"/>
    <p:sldLayoutId id="2147484040" r:id="rId10"/>
    <p:sldLayoutId id="2147484041" r:id="rId11"/>
    <p:sldLayoutId id="2147484017" r:id="rId12"/>
  </p:sldLayoutIdLst>
  <p:txStyles>
    <p:titleStyle>
      <a:lvl1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300" b="1" kern="1200">
          <a:solidFill>
            <a:srgbClr val="CC0000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300" b="1">
          <a:solidFill>
            <a:srgbClr val="CC0000"/>
          </a:solidFill>
          <a:latin typeface="Arial" panose="020B0604020202020204" pitchFamily="34" charset="0"/>
        </a:defRPr>
      </a:lvl2pPr>
      <a:lvl3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300" b="1">
          <a:solidFill>
            <a:srgbClr val="CC0000"/>
          </a:solidFill>
          <a:latin typeface="Arial" panose="020B0604020202020204" pitchFamily="34" charset="0"/>
        </a:defRPr>
      </a:lvl3pPr>
      <a:lvl4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300" b="1">
          <a:solidFill>
            <a:srgbClr val="CC0000"/>
          </a:solidFill>
          <a:latin typeface="Arial" panose="020B0604020202020204" pitchFamily="34" charset="0"/>
        </a:defRPr>
      </a:lvl4pPr>
      <a:lvl5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300" b="1">
          <a:solidFill>
            <a:srgbClr val="CC0000"/>
          </a:solidFill>
          <a:latin typeface="Arial" panose="020B0604020202020204" pitchFamily="34" charset="0"/>
        </a:defRPr>
      </a:lvl5pPr>
      <a:lvl6pPr marL="457200"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300" b="1">
          <a:solidFill>
            <a:srgbClr val="CC0000"/>
          </a:solidFill>
          <a:latin typeface="Arial" panose="020B0604020202020204" pitchFamily="34" charset="0"/>
        </a:defRPr>
      </a:lvl6pPr>
      <a:lvl7pPr marL="914400"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300" b="1">
          <a:solidFill>
            <a:srgbClr val="CC0000"/>
          </a:solidFill>
          <a:latin typeface="Arial" panose="020B0604020202020204" pitchFamily="34" charset="0"/>
        </a:defRPr>
      </a:lvl7pPr>
      <a:lvl8pPr marL="1371600"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300" b="1">
          <a:solidFill>
            <a:srgbClr val="CC0000"/>
          </a:solidFill>
          <a:latin typeface="Arial" panose="020B0604020202020204" pitchFamily="34" charset="0"/>
        </a:defRPr>
      </a:lvl8pPr>
      <a:lvl9pPr marL="1828800"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2300" b="1">
          <a:solidFill>
            <a:srgbClr val="CC0000"/>
          </a:solidFill>
          <a:latin typeface="Arial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50000"/>
        </a:spcAft>
        <a:buClr>
          <a:srgbClr val="CC0000"/>
        </a:buClr>
        <a:buSzPct val="60000"/>
        <a:buFont typeface="Wingdings" panose="05000000000000000000" pitchFamily="2" charset="2"/>
        <a:buChar char="n"/>
        <a:defRPr sz="2200" kern="1200">
          <a:solidFill>
            <a:srgbClr val="5B0917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30000"/>
        </a:spcAft>
        <a:buClr>
          <a:srgbClr val="CC0000"/>
        </a:buClr>
        <a:buFont typeface="Wingdings" panose="05000000000000000000" pitchFamily="2" charset="2"/>
        <a:buChar char="§"/>
        <a:defRPr sz="2000" kern="1200">
          <a:solidFill>
            <a:srgbClr val="5B0917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20000"/>
        </a:spcAft>
        <a:buClr>
          <a:srgbClr val="CC0000"/>
        </a:buClr>
        <a:buSzPct val="80000"/>
        <a:buFont typeface="Wingdings" panose="05000000000000000000" pitchFamily="2" charset="2"/>
        <a:buChar char="§"/>
        <a:defRPr kern="1200">
          <a:solidFill>
            <a:srgbClr val="5B0917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20000"/>
        </a:spcAft>
        <a:buClr>
          <a:srgbClr val="CC0000"/>
        </a:buClr>
        <a:buFont typeface="Times New Roman" panose="02020603050405020304" pitchFamily="18" charset="0"/>
        <a:buChar char="▪"/>
        <a:defRPr sz="1600" kern="1200">
          <a:solidFill>
            <a:srgbClr val="5B0917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CC0000"/>
        </a:buClr>
        <a:buFont typeface="Arial" panose="020B0604020202020204" pitchFamily="34" charset="0"/>
        <a:buChar char="∙"/>
        <a:defRPr sz="1400" kern="1200">
          <a:solidFill>
            <a:srgbClr val="5B0917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9750" y="21415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2051" name="Rectangle 9" descr="Светлый диагональный 2"/>
          <p:cNvSpPr>
            <a:spLocks noChangeArrowheads="1"/>
          </p:cNvSpPr>
          <p:nvPr/>
        </p:nvSpPr>
        <p:spPr bwMode="auto">
          <a:xfrm>
            <a:off x="6877050" y="0"/>
            <a:ext cx="2266950" cy="1735138"/>
          </a:xfrm>
          <a:prstGeom prst="rect">
            <a:avLst/>
          </a:prstGeom>
          <a:blipFill dpi="0" rotWithShape="0">
            <a:blip r:embed="rId13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 sz="4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4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4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4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4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defRPr/>
            </a:pPr>
            <a:r>
              <a:rPr lang="ru-RU" altLang="ru-RU" sz="2400">
                <a:solidFill>
                  <a:schemeClr val="bg1"/>
                </a:solidFill>
              </a:rPr>
              <a:t>Это место оставлять пустым!</a:t>
            </a:r>
          </a:p>
        </p:txBody>
      </p:sp>
      <p:pic>
        <p:nvPicPr>
          <p:cNvPr id="2052" name="Picture 16" descr="Layer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52400"/>
            <a:ext cx="15494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3613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4" r:id="rId1"/>
    <p:sldLayoutId id="2147484045" r:id="rId2"/>
    <p:sldLayoutId id="2147484046" r:id="rId3"/>
    <p:sldLayoutId id="2147484047" r:id="rId4"/>
    <p:sldLayoutId id="2147484048" r:id="rId5"/>
    <p:sldLayoutId id="2147484049" r:id="rId6"/>
    <p:sldLayoutId id="2147484050" r:id="rId7"/>
    <p:sldLayoutId id="2147484051" r:id="rId8"/>
    <p:sldLayoutId id="2147484052" r:id="rId9"/>
    <p:sldLayoutId id="2147484053" r:id="rId10"/>
    <p:sldLayoutId id="2147484054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 b="1" kern="1200">
          <a:solidFill>
            <a:srgbClr val="CC0000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CC0000"/>
          </a:solidFill>
          <a:latin typeface="Arial" panose="020B060402020202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CC0000"/>
          </a:solidFill>
          <a:latin typeface="Arial" panose="020B060402020202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CC0000"/>
          </a:solidFill>
          <a:latin typeface="Arial" panose="020B060402020202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CC0000"/>
          </a:solidFill>
          <a:latin typeface="Arial" panose="020B060402020202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CC0000"/>
          </a:solidFill>
          <a:latin typeface="Arial" panose="020B060402020202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CC0000"/>
          </a:solidFill>
          <a:latin typeface="Arial" panose="020B060402020202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CC0000"/>
          </a:solidFill>
          <a:latin typeface="Arial" panose="020B060402020202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CC0000"/>
          </a:solidFill>
          <a:latin typeface="Arial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5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0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38.jpg"/><Relationship Id="rId4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40.png"/><Relationship Id="rId4" Type="http://schemas.openxmlformats.org/officeDocument/2006/relationships/image" Target="../media/image3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20.jp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1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4.png"/><Relationship Id="rId11" Type="http://schemas.openxmlformats.org/officeDocument/2006/relationships/image" Target="../media/image18.gif"/><Relationship Id="rId5" Type="http://schemas.openxmlformats.org/officeDocument/2006/relationships/image" Target="../media/image13.png"/><Relationship Id="rId15" Type="http://schemas.openxmlformats.org/officeDocument/2006/relationships/image" Target="../media/image22.jpg"/><Relationship Id="rId10" Type="http://schemas.openxmlformats.org/officeDocument/2006/relationships/image" Target="../media/image17.jpg"/><Relationship Id="rId4" Type="http://schemas.openxmlformats.org/officeDocument/2006/relationships/image" Target="../media/image12.png"/><Relationship Id="rId9" Type="http://schemas.openxmlformats.org/officeDocument/2006/relationships/image" Target="../media/image16.jpg"/><Relationship Id="rId14" Type="http://schemas.openxmlformats.org/officeDocument/2006/relationships/image" Target="../media/image2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4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3473610"/>
            <a:ext cx="6840538" cy="575568"/>
          </a:xfrm>
        </p:spPr>
        <p:txBody>
          <a:bodyPr/>
          <a:lstStyle/>
          <a:p>
            <a:r>
              <a:rPr lang="en-US" altLang="ru-RU" sz="2800" dirty="0">
                <a:solidFill>
                  <a:srgbClr val="FF0000"/>
                </a:solidFill>
              </a:rPr>
              <a:t/>
            </a:r>
            <a:br>
              <a:rPr lang="en-US" altLang="ru-RU" sz="2800" dirty="0">
                <a:solidFill>
                  <a:srgbClr val="FF0000"/>
                </a:solidFill>
              </a:rPr>
            </a:br>
            <a:r>
              <a:rPr lang="ru-RU" altLang="ru-RU" sz="4000" dirty="0">
                <a:solidFill>
                  <a:srgbClr val="FF0000"/>
                </a:solidFill>
              </a:rPr>
              <a:t>Всероссийский </a:t>
            </a:r>
            <a:br>
              <a:rPr lang="ru-RU" altLang="ru-RU" sz="4000" dirty="0">
                <a:solidFill>
                  <a:srgbClr val="FF0000"/>
                </a:solidFill>
              </a:rPr>
            </a:br>
            <a:r>
              <a:rPr lang="ru-RU" altLang="ru-RU" sz="4000" dirty="0">
                <a:solidFill>
                  <a:srgbClr val="FF0000"/>
                </a:solidFill>
              </a:rPr>
              <a:t>Зимний Единый </a:t>
            </a:r>
            <a:br>
              <a:rPr lang="ru-RU" altLang="ru-RU" sz="4000" dirty="0">
                <a:solidFill>
                  <a:srgbClr val="FF0000"/>
                </a:solidFill>
              </a:rPr>
            </a:br>
            <a:r>
              <a:rPr lang="ru-RU" altLang="ru-RU" sz="4000" dirty="0">
                <a:solidFill>
                  <a:srgbClr val="FF0000"/>
                </a:solidFill>
              </a:rPr>
              <a:t>Семинар 1С</a:t>
            </a:r>
            <a:br>
              <a:rPr lang="ru-RU" altLang="ru-RU" sz="4000" dirty="0">
                <a:solidFill>
                  <a:srgbClr val="FF0000"/>
                </a:solidFill>
              </a:rPr>
            </a:br>
            <a:r>
              <a:rPr lang="ru-RU" altLang="ru-RU" sz="2800" dirty="0">
                <a:solidFill>
                  <a:srgbClr val="FF0000"/>
                </a:solidFill>
              </a:rPr>
              <a:t/>
            </a:r>
            <a:br>
              <a:rPr lang="ru-RU" altLang="ru-RU" sz="2800" dirty="0">
                <a:solidFill>
                  <a:srgbClr val="FF0000"/>
                </a:solidFill>
              </a:rPr>
            </a:br>
            <a:r>
              <a:rPr lang="ru-RU" altLang="ru-RU" sz="2800" dirty="0">
                <a:solidFill>
                  <a:srgbClr val="FF0000"/>
                </a:solidFill>
              </a:rPr>
              <a:t/>
            </a:r>
            <a:br>
              <a:rPr lang="ru-RU" altLang="ru-RU" sz="2800" dirty="0">
                <a:solidFill>
                  <a:srgbClr val="FF0000"/>
                </a:solidFill>
              </a:rPr>
            </a:br>
            <a:r>
              <a:rPr lang="ru-RU" altLang="ru-RU" sz="2800" dirty="0">
                <a:solidFill>
                  <a:srgbClr val="FF0000"/>
                </a:solidFill>
              </a:rPr>
              <a:t/>
            </a:r>
            <a:br>
              <a:rPr lang="ru-RU" altLang="ru-RU" sz="2800" dirty="0">
                <a:solidFill>
                  <a:srgbClr val="FF0000"/>
                </a:solidFill>
              </a:rPr>
            </a:br>
            <a:endParaRPr lang="ru-RU" altLang="ru-RU" sz="28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08"/>
          <a:stretch/>
        </p:blipFill>
        <p:spPr>
          <a:xfrm>
            <a:off x="5076056" y="1880332"/>
            <a:ext cx="3770856" cy="2808312"/>
          </a:xfrm>
          <a:prstGeom prst="rect">
            <a:avLst/>
          </a:prstGeom>
        </p:spPr>
      </p:pic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3491880" y="5210656"/>
            <a:ext cx="5903912" cy="431800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r>
              <a:rPr lang="ru-RU" altLang="ru-RU" b="1" dirty="0"/>
              <a:t>Эсмонтова Мария </a:t>
            </a:r>
            <a:r>
              <a:rPr lang="ru-RU" altLang="ru-RU" b="1" dirty="0" smtClean="0"/>
              <a:t>Александровна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ru-RU" altLang="ru-RU" b="1" dirty="0" smtClean="0"/>
              <a:t>Исполнительный директор Внедренческого Центра Софт Плюс</a:t>
            </a:r>
            <a:endParaRPr lang="ru-RU" altLang="ru-RU" b="1" dirty="0"/>
          </a:p>
        </p:txBody>
      </p:sp>
      <p:sp>
        <p:nvSpPr>
          <p:cNvPr id="2" name="TextBox 1"/>
          <p:cNvSpPr txBox="1"/>
          <p:nvPr/>
        </p:nvSpPr>
        <p:spPr>
          <a:xfrm>
            <a:off x="2627784" y="332656"/>
            <a:ext cx="59766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200" b="1" dirty="0">
                <a:solidFill>
                  <a:srgbClr val="C00000"/>
                </a:solidFill>
              </a:rPr>
              <a:t>Внедренческий Центр «Софт Плюс»</a:t>
            </a:r>
          </a:p>
        </p:txBody>
      </p:sp>
      <p:pic>
        <p:nvPicPr>
          <p:cNvPr id="6" name="Рисунок 5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06" t="31853" r="17905" b="33548"/>
          <a:stretch/>
        </p:blipFill>
        <p:spPr bwMode="auto">
          <a:xfrm>
            <a:off x="1619086" y="203018"/>
            <a:ext cx="2017395" cy="96139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564316" y="583813"/>
            <a:ext cx="8424391" cy="2303016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endParaRPr lang="ru-RU" altLang="ru-RU" sz="2400" b="1" dirty="0">
              <a:solidFill>
                <a:srgbClr val="FF3300"/>
              </a:solidFill>
              <a:latin typeface="Century Gothic" panose="020B0502020202020204" pitchFamily="34" charset="0"/>
            </a:endParaRPr>
          </a:p>
          <a:p>
            <a:pPr marL="0" indent="0">
              <a:buFont typeface="Wingdings" panose="05000000000000000000" pitchFamily="2" charset="2"/>
              <a:buNone/>
            </a:pPr>
            <a:endParaRPr lang="ru-RU" altLang="ru-RU" sz="2400" b="1" dirty="0">
              <a:solidFill>
                <a:srgbClr val="FF3300"/>
              </a:solidFill>
              <a:latin typeface="Century Gothic" panose="020B0502020202020204" pitchFamily="34" charset="0"/>
            </a:endParaRPr>
          </a:p>
          <a:p>
            <a:pPr marL="0" indent="0">
              <a:buFont typeface="Wingdings" panose="05000000000000000000" pitchFamily="2" charset="2"/>
              <a:buNone/>
            </a:pPr>
            <a:endParaRPr lang="ru-RU" altLang="ru-RU" sz="2400" b="1" dirty="0">
              <a:solidFill>
                <a:srgbClr val="FF330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7664" y="260648"/>
            <a:ext cx="2017951" cy="96325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562775" y="419107"/>
            <a:ext cx="55783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54 – ФЗ Онлайн кассы</a:t>
            </a:r>
            <a:endParaRPr lang="ru-RU" sz="36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564316" y="1484784"/>
            <a:ext cx="82561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732551" y="1223897"/>
            <a:ext cx="8256156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Уже в продаже доступны:</a:t>
            </a:r>
          </a:p>
          <a:p>
            <a:endParaRPr lang="ru-RU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 smtClean="0"/>
              <a:t> ФН на 36 месяцев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 smtClean="0"/>
              <a:t> ФН на 13 месяцев</a:t>
            </a:r>
          </a:p>
          <a:p>
            <a:endParaRPr lang="ru-RU" dirty="0"/>
          </a:p>
          <a:p>
            <a:r>
              <a:rPr lang="ru-RU" sz="1800" dirty="0"/>
              <a:t>Особенности фискального накопителя со сроком эксплуатации – 36 месяцев:</a:t>
            </a:r>
          </a:p>
          <a:p>
            <a:r>
              <a:rPr lang="ru-RU" sz="1800" dirty="0"/>
              <a:t>Главным отличием нового накопителя является продленный срок службы – 36 месяцев (3 года). Это позволит организациям, обязанным применять данные фискальные накопители, производить их замену раз в 3 года, вместо ежегодной перерегистрации, как это было с ЭКЛЗ и в отличие от блоков 1 исполнения, рассчитанных на 13 месяцев работы.</a:t>
            </a:r>
          </a:p>
          <a:p>
            <a:r>
              <a:rPr lang="ru-RU" sz="1800" dirty="0"/>
              <a:t>Кассовая техника способна работать с фискальными накопителями как на 13, так и на 36 месяцев. Поэтому если Ваша организация использует «ФН-1» версии на 13 месяцев, то можете не переживать, что вновь потребуются доработки касс, при переходе на версию блока с большим сроком службы.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2864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396081" y="1884894"/>
            <a:ext cx="8424391" cy="2303016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endParaRPr lang="ru-RU" altLang="ru-RU" sz="2400" b="1" dirty="0">
              <a:solidFill>
                <a:srgbClr val="FF3300"/>
              </a:solidFill>
              <a:latin typeface="Century Gothic" panose="020B0502020202020204" pitchFamily="34" charset="0"/>
            </a:endParaRPr>
          </a:p>
          <a:p>
            <a:pPr marL="0" indent="0">
              <a:buFont typeface="Wingdings" panose="05000000000000000000" pitchFamily="2" charset="2"/>
              <a:buNone/>
            </a:pPr>
            <a:endParaRPr lang="ru-RU" altLang="ru-RU" sz="2400" b="1" dirty="0">
              <a:solidFill>
                <a:srgbClr val="FF3300"/>
              </a:solidFill>
              <a:latin typeface="Century Gothic" panose="020B0502020202020204" pitchFamily="34" charset="0"/>
            </a:endParaRPr>
          </a:p>
          <a:p>
            <a:pPr marL="0" indent="0">
              <a:buFont typeface="Wingdings" panose="05000000000000000000" pitchFamily="2" charset="2"/>
              <a:buNone/>
            </a:pPr>
            <a:endParaRPr lang="ru-RU" altLang="ru-RU" sz="2400" b="1" dirty="0">
              <a:solidFill>
                <a:srgbClr val="FF330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7664" y="260648"/>
            <a:ext cx="2017951" cy="96325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562775" y="419107"/>
            <a:ext cx="55783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ФГИС Меркурий</a:t>
            </a:r>
            <a:endParaRPr lang="ru-RU" sz="36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564316" y="1484784"/>
            <a:ext cx="82561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732551" y="1722487"/>
            <a:ext cx="825615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Проект о переносе сроков обязательного применения "Меркурия" принят во втором </a:t>
            </a:r>
            <a:r>
              <a:rPr lang="ru-RU" b="1" dirty="0" smtClean="0"/>
              <a:t>чтении</a:t>
            </a:r>
          </a:p>
          <a:p>
            <a:endParaRPr lang="ru-RU" b="1" dirty="0"/>
          </a:p>
          <a:p>
            <a:r>
              <a:rPr lang="ru-RU" dirty="0"/>
              <a:t>15 декабря Государственная Дума приняла во втором чтении проект федерального закона № </a:t>
            </a:r>
            <a:r>
              <a:rPr lang="ru-RU" dirty="0" smtClean="0"/>
              <a:t>предусматривающий275075-7 </a:t>
            </a:r>
            <a:r>
              <a:rPr lang="ru-RU" dirty="0"/>
              <a:t>«О внесении изменений в статью 4 Федерального закона «О внесении изменений в Закон Российской Федерации «О ветеринарии» и отдельные законодательные акты Российской Федерации», </a:t>
            </a:r>
            <a:r>
              <a:rPr lang="ru-RU" dirty="0" smtClean="0"/>
              <a:t> </a:t>
            </a:r>
            <a:r>
              <a:rPr lang="ru-RU" dirty="0"/>
              <a:t>перенос сроков обязательного оформления ВСД в электронном виде на 1 июля 2018 года. Комитету Государственной Думы по аграрным вопросам было поручено доработать указанный законопроект с учетом принятых поправок и внести его на рассмотрение Государственной Думы в третьем чтении.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342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7664" y="260648"/>
            <a:ext cx="2017951" cy="96325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562775" y="419107"/>
            <a:ext cx="55783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ШУБА ИС (Маркировка)</a:t>
            </a:r>
            <a:endParaRPr lang="ru-RU" sz="36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564316" y="1484784"/>
            <a:ext cx="82561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602" y="3230863"/>
            <a:ext cx="8260796" cy="396274"/>
          </a:xfrm>
          <a:prstGeom prst="rect">
            <a:avLst/>
          </a:prstGeom>
        </p:spPr>
      </p:pic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 rotWithShape="1">
          <a:blip r:embed="rId5"/>
          <a:srcRect l="9674" t="20603" r="47580" b="30623"/>
          <a:stretch/>
        </p:blipFill>
        <p:spPr>
          <a:xfrm>
            <a:off x="971599" y="1712283"/>
            <a:ext cx="7165967" cy="4597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816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251520" y="1916832"/>
            <a:ext cx="8137004" cy="1295400"/>
          </a:xfrm>
        </p:spPr>
        <p:txBody>
          <a:bodyPr/>
          <a:lstStyle/>
          <a:p>
            <a:pPr marL="0" indent="0" algn="ctr">
              <a:buFont typeface="Wingdings" panose="05000000000000000000" pitchFamily="2" charset="2"/>
              <a:buNone/>
            </a:pPr>
            <a:r>
              <a:rPr lang="ru-RU" altLang="ru-RU" sz="3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ПРОГРАММА НАШЕГО </a:t>
            </a:r>
            <a:r>
              <a:rPr lang="ru-RU" altLang="ru-RU" sz="36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ЗИМНЕГО ВСЕРОССИЙСКОГО ЕДИНОГО СЕМИНАРА 1С, </a:t>
            </a:r>
            <a:endParaRPr lang="ru-RU" altLang="ru-RU" sz="3600" b="1" dirty="0" smtClean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marL="0" indent="0" algn="ctr">
              <a:buFont typeface="Wingdings" panose="05000000000000000000" pitchFamily="2" charset="2"/>
              <a:buNone/>
            </a:pPr>
            <a:r>
              <a:rPr lang="ru-RU" altLang="ru-RU" sz="36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Что нас ждет сегодня и в 2018 </a:t>
            </a:r>
            <a:endParaRPr lang="ru-RU" altLang="ru-RU" sz="36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marL="0" indent="0">
              <a:buFont typeface="Wingdings" panose="05000000000000000000" pitchFamily="2" charset="2"/>
              <a:buNone/>
            </a:pPr>
            <a:endParaRPr lang="ru-RU" altLang="ru-RU" sz="2400" b="1" dirty="0">
              <a:solidFill>
                <a:srgbClr val="FF3300"/>
              </a:solidFill>
              <a:latin typeface="Century Gothic" panose="020B0502020202020204" pitchFamily="34" charset="0"/>
            </a:endParaRPr>
          </a:p>
          <a:p>
            <a:pPr marL="0" indent="0">
              <a:buFont typeface="Wingdings" panose="05000000000000000000" pitchFamily="2" charset="2"/>
              <a:buNone/>
            </a:pPr>
            <a:endParaRPr lang="ru-RU" altLang="ru-RU" sz="2400" b="1" dirty="0">
              <a:solidFill>
                <a:srgbClr val="FF3300"/>
              </a:solidFill>
              <a:latin typeface="Century Gothic" panose="020B0502020202020204" pitchFamily="34" charset="0"/>
            </a:endParaRPr>
          </a:p>
          <a:p>
            <a:pPr marL="0" indent="0">
              <a:buFont typeface="Wingdings" panose="05000000000000000000" pitchFamily="2" charset="2"/>
              <a:buNone/>
            </a:pPr>
            <a:endParaRPr lang="ru-RU" altLang="ru-RU" sz="2400" b="1" dirty="0">
              <a:solidFill>
                <a:srgbClr val="FF330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7664" y="260648"/>
            <a:ext cx="2017951" cy="9632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-26988"/>
            <a:ext cx="7200900" cy="863601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endParaRPr lang="ru-RU" altLang="ru-RU" sz="2400" b="1">
              <a:solidFill>
                <a:srgbClr val="FF3300"/>
              </a:solidFill>
              <a:latin typeface="Century Gothic" panose="020B0502020202020204" pitchFamily="34" charset="0"/>
            </a:endParaRPr>
          </a:p>
          <a:p>
            <a:pPr marL="0" indent="0">
              <a:buFont typeface="Wingdings" panose="05000000000000000000" pitchFamily="2" charset="2"/>
              <a:buNone/>
            </a:pPr>
            <a:endParaRPr lang="ru-RU" altLang="ru-RU" sz="2400" b="1">
              <a:solidFill>
                <a:srgbClr val="FF3300"/>
              </a:solidFill>
              <a:latin typeface="Century Gothic" panose="020B0502020202020204" pitchFamily="34" charset="0"/>
            </a:endParaRPr>
          </a:p>
          <a:p>
            <a:pPr marL="0" indent="0">
              <a:buFont typeface="Wingdings" panose="05000000000000000000" pitchFamily="2" charset="2"/>
              <a:buNone/>
            </a:pPr>
            <a:endParaRPr lang="ru-RU" altLang="ru-RU" sz="2400" b="1">
              <a:solidFill>
                <a:srgbClr val="FF3300"/>
              </a:solidFill>
              <a:latin typeface="Century Gothic" panose="020B0502020202020204" pitchFamily="34" charset="0"/>
            </a:endParaRPr>
          </a:p>
        </p:txBody>
      </p:sp>
      <p:sp>
        <p:nvSpPr>
          <p:cNvPr id="43012" name="TextBox 2"/>
          <p:cNvSpPr txBox="1">
            <a:spLocks noChangeArrowheads="1"/>
          </p:cNvSpPr>
          <p:nvPr/>
        </p:nvSpPr>
        <p:spPr bwMode="auto">
          <a:xfrm>
            <a:off x="381000" y="1716456"/>
            <a:ext cx="5400600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sz="3200" b="1" dirty="0">
                <a:solidFill>
                  <a:srgbClr val="C00000"/>
                </a:solidFill>
              </a:rPr>
              <a:t>Закевич </a:t>
            </a:r>
            <a:r>
              <a:rPr lang="ru-RU" sz="3200" b="1" dirty="0" smtClean="0">
                <a:solidFill>
                  <a:srgbClr val="C00000"/>
                </a:solidFill>
              </a:rPr>
              <a:t>Мария</a:t>
            </a:r>
            <a:endParaRPr lang="ru-RU" sz="3200" b="1" dirty="0">
              <a:solidFill>
                <a:srgbClr val="C00000"/>
              </a:solidFill>
            </a:endParaRPr>
          </a:p>
          <a:p>
            <a:endParaRPr lang="ru-RU" altLang="ru-RU" sz="2400" dirty="0" smtClean="0"/>
          </a:p>
          <a:p>
            <a:endParaRPr lang="ru-RU" altLang="ru-RU" sz="2400" dirty="0"/>
          </a:p>
          <a:p>
            <a:pPr algn="ctr"/>
            <a:r>
              <a:rPr lang="ru-RU" altLang="ru-RU" sz="2400" b="1" dirty="0" smtClean="0">
                <a:solidFill>
                  <a:srgbClr val="002060"/>
                </a:solidFill>
              </a:rPr>
              <a:t>1С-Отчетность 2017, сервисы для проверки и подготовки</a:t>
            </a:r>
            <a:endParaRPr lang="ru-RU" altLang="ru-RU" sz="2400" b="1" dirty="0">
              <a:solidFill>
                <a:srgbClr val="002060"/>
              </a:solidFill>
            </a:endParaRPr>
          </a:p>
        </p:txBody>
      </p:sp>
      <p:sp>
        <p:nvSpPr>
          <p:cNvPr id="43013" name="TextBox 3"/>
          <p:cNvSpPr txBox="1">
            <a:spLocks noChangeArrowheads="1"/>
          </p:cNvSpPr>
          <p:nvPr/>
        </p:nvSpPr>
        <p:spPr bwMode="auto">
          <a:xfrm>
            <a:off x="491652" y="4782901"/>
            <a:ext cx="8348663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algn="ctr">
              <a:defRPr/>
            </a:pPr>
            <a:r>
              <a:rPr lang="ru-RU" b="1" dirty="0">
                <a:solidFill>
                  <a:srgbClr val="C00000"/>
                </a:solidFill>
              </a:rPr>
              <a:t>Специалист </a:t>
            </a:r>
            <a:r>
              <a:rPr lang="ru-RU" b="1" dirty="0" smtClean="0">
                <a:solidFill>
                  <a:srgbClr val="C00000"/>
                </a:solidFill>
              </a:rPr>
              <a:t>отдела внедрения, занимается переводом и дальнейшим сопровождением по 1С: Зарплате и управлением персонала при переходе с 7.7 или 2.5 на 3.1 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9672" y="187566"/>
            <a:ext cx="2017951" cy="96325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4208" y="361362"/>
            <a:ext cx="2215791" cy="421810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9512" y="6165304"/>
            <a:ext cx="89644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Поддержка программ 1С:ЗУП версии 2.5 (1С:ЗГУ 1.0) до 31.03.2018!!!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2648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-26988"/>
            <a:ext cx="7200900" cy="863601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endParaRPr lang="ru-RU" altLang="ru-RU" sz="2400" b="1">
              <a:solidFill>
                <a:srgbClr val="FF3300"/>
              </a:solidFill>
              <a:latin typeface="Century Gothic" panose="020B0502020202020204" pitchFamily="34" charset="0"/>
            </a:endParaRPr>
          </a:p>
          <a:p>
            <a:pPr marL="0" indent="0">
              <a:buFont typeface="Wingdings" panose="05000000000000000000" pitchFamily="2" charset="2"/>
              <a:buNone/>
            </a:pPr>
            <a:endParaRPr lang="ru-RU" altLang="ru-RU" sz="2400" b="1">
              <a:solidFill>
                <a:srgbClr val="FF3300"/>
              </a:solidFill>
              <a:latin typeface="Century Gothic" panose="020B0502020202020204" pitchFamily="34" charset="0"/>
            </a:endParaRPr>
          </a:p>
          <a:p>
            <a:pPr marL="0" indent="0">
              <a:buFont typeface="Wingdings" panose="05000000000000000000" pitchFamily="2" charset="2"/>
              <a:buNone/>
            </a:pPr>
            <a:endParaRPr lang="ru-RU" altLang="ru-RU" sz="2400" b="1">
              <a:solidFill>
                <a:srgbClr val="FF3300"/>
              </a:solidFill>
              <a:latin typeface="Century Gothic" panose="020B0502020202020204" pitchFamily="34" charset="0"/>
            </a:endParaRPr>
          </a:p>
        </p:txBody>
      </p:sp>
      <p:sp>
        <p:nvSpPr>
          <p:cNvPr id="43013" name="TextBox 3"/>
          <p:cNvSpPr txBox="1">
            <a:spLocks noChangeArrowheads="1"/>
          </p:cNvSpPr>
          <p:nvPr/>
        </p:nvSpPr>
        <p:spPr bwMode="auto">
          <a:xfrm>
            <a:off x="524668" y="5031660"/>
            <a:ext cx="8348663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b="1" dirty="0" smtClean="0">
                <a:solidFill>
                  <a:srgbClr val="C00000"/>
                </a:solidFill>
              </a:rPr>
              <a:t>Налоговый </a:t>
            </a:r>
            <a:r>
              <a:rPr lang="ru-RU" altLang="ru-RU" b="1" dirty="0">
                <a:solidFill>
                  <a:srgbClr val="C00000"/>
                </a:solidFill>
              </a:rPr>
              <a:t>консультант, преподаватель Ульяновского государственного технического университета и Регионального финансово-экономического института, общественный представитель Уполномоченного по защите прав предпринимателей по налогам</a:t>
            </a:r>
          </a:p>
        </p:txBody>
      </p:sp>
      <p:pic>
        <p:nvPicPr>
          <p:cNvPr id="43014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098775"/>
            <a:ext cx="2546221" cy="3809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5" name="TextBox 4"/>
          <p:cNvSpPr txBox="1">
            <a:spLocks noChangeArrowheads="1"/>
          </p:cNvSpPr>
          <p:nvPr/>
        </p:nvSpPr>
        <p:spPr bwMode="auto">
          <a:xfrm>
            <a:off x="381000" y="1595308"/>
            <a:ext cx="5116771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2400" b="1" dirty="0">
                <a:solidFill>
                  <a:srgbClr val="C00000"/>
                </a:solidFill>
              </a:rPr>
              <a:t>Герасимова </a:t>
            </a:r>
            <a:endParaRPr lang="ru-RU" altLang="ru-RU" sz="2400" b="1" dirty="0" smtClean="0">
              <a:solidFill>
                <a:srgbClr val="C00000"/>
              </a:solidFill>
            </a:endParaRPr>
          </a:p>
          <a:p>
            <a:pPr algn="ctr"/>
            <a:r>
              <a:rPr lang="ru-RU" altLang="ru-RU" sz="2400" b="1" dirty="0" smtClean="0">
                <a:solidFill>
                  <a:srgbClr val="C00000"/>
                </a:solidFill>
              </a:rPr>
              <a:t>Людмила Ивановна, </a:t>
            </a:r>
          </a:p>
          <a:p>
            <a:endParaRPr lang="ru-RU" altLang="ru-RU" sz="2400" b="1" dirty="0">
              <a:solidFill>
                <a:srgbClr val="C00000"/>
              </a:solidFill>
            </a:endParaRPr>
          </a:p>
          <a:p>
            <a:pPr algn="ctr"/>
            <a:r>
              <a:rPr lang="ru-RU" altLang="ru-RU" sz="2400" b="1" dirty="0" smtClean="0">
                <a:solidFill>
                  <a:srgbClr val="002060"/>
                </a:solidFill>
              </a:rPr>
              <a:t>Реформирование бухгалтерского учета, поддержка МСФО. </a:t>
            </a:r>
          </a:p>
          <a:p>
            <a:pPr algn="ctr"/>
            <a:r>
              <a:rPr lang="ru-RU" altLang="ru-RU" sz="2400" b="1" dirty="0" smtClean="0">
                <a:solidFill>
                  <a:srgbClr val="002060"/>
                </a:solidFill>
              </a:rPr>
              <a:t>Изменения в 2018 году.</a:t>
            </a:r>
            <a:endParaRPr lang="ru-RU" altLang="ru-RU" sz="2400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3688" y="151430"/>
            <a:ext cx="2017951" cy="96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340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-26988"/>
            <a:ext cx="7200900" cy="863601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endParaRPr lang="ru-RU" altLang="ru-RU" sz="2400" b="1" dirty="0">
              <a:solidFill>
                <a:srgbClr val="FF3300"/>
              </a:solidFill>
              <a:latin typeface="Century Gothic" panose="020B0502020202020204" pitchFamily="34" charset="0"/>
            </a:endParaRPr>
          </a:p>
          <a:p>
            <a:pPr marL="0" indent="0">
              <a:buFont typeface="Wingdings" panose="05000000000000000000" pitchFamily="2" charset="2"/>
              <a:buNone/>
            </a:pPr>
            <a:endParaRPr lang="ru-RU" altLang="ru-RU" sz="2400" b="1" dirty="0">
              <a:solidFill>
                <a:srgbClr val="FF3300"/>
              </a:solidFill>
              <a:latin typeface="Century Gothic" panose="020B0502020202020204" pitchFamily="34" charset="0"/>
            </a:endParaRPr>
          </a:p>
          <a:p>
            <a:pPr marL="0" indent="0">
              <a:buFont typeface="Wingdings" panose="05000000000000000000" pitchFamily="2" charset="2"/>
              <a:buNone/>
            </a:pPr>
            <a:endParaRPr lang="ru-RU" altLang="ru-RU" sz="2400" b="1" dirty="0">
              <a:solidFill>
                <a:srgbClr val="FF3300"/>
              </a:solidFill>
              <a:latin typeface="Century Gothic" panose="020B0502020202020204" pitchFamily="34" charset="0"/>
            </a:endParaRPr>
          </a:p>
        </p:txBody>
      </p:sp>
      <p:sp>
        <p:nvSpPr>
          <p:cNvPr id="40964" name="TextBox 2"/>
          <p:cNvSpPr txBox="1">
            <a:spLocks noChangeArrowheads="1"/>
          </p:cNvSpPr>
          <p:nvPr/>
        </p:nvSpPr>
        <p:spPr bwMode="auto">
          <a:xfrm>
            <a:off x="381000" y="1556792"/>
            <a:ext cx="4572000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400" b="1" dirty="0" smtClean="0">
                <a:solidFill>
                  <a:srgbClr val="C00000"/>
                </a:solidFill>
              </a:rPr>
              <a:t>Замашкина Ольга</a:t>
            </a:r>
            <a:r>
              <a:rPr lang="ru-RU" altLang="ru-RU" sz="2400" dirty="0" smtClean="0"/>
              <a:t>,</a:t>
            </a:r>
          </a:p>
          <a:p>
            <a:pPr algn="ctr"/>
            <a:r>
              <a:rPr lang="ru-RU" altLang="ru-RU" sz="2400" dirty="0" smtClean="0"/>
              <a:t> </a:t>
            </a:r>
          </a:p>
          <a:p>
            <a:pPr algn="ctr"/>
            <a:r>
              <a:rPr lang="ru-RU" altLang="ru-RU" sz="2400" dirty="0" smtClean="0"/>
              <a:t>Оперативный сервис для удаленного подключения к вашим базам 1С, для оперативной работы линии консультаций по вашим запросам, для оперативного информирования о выходе обновлений и планировании регламентных работ.</a:t>
            </a:r>
            <a:endParaRPr lang="ru-RU" altLang="ru-RU" sz="2400" b="1" dirty="0">
              <a:solidFill>
                <a:srgbClr val="C00000"/>
              </a:solidFill>
            </a:endParaRPr>
          </a:p>
        </p:txBody>
      </p:sp>
      <p:sp>
        <p:nvSpPr>
          <p:cNvPr id="40965" name="TextBox 3"/>
          <p:cNvSpPr txBox="1">
            <a:spLocks noChangeArrowheads="1"/>
          </p:cNvSpPr>
          <p:nvPr/>
        </p:nvSpPr>
        <p:spPr bwMode="auto">
          <a:xfrm>
            <a:off x="4868521" y="5517541"/>
            <a:ext cx="442753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ru-RU" altLang="ru-RU" b="1" dirty="0">
              <a:solidFill>
                <a:srgbClr val="0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9672" y="100874"/>
            <a:ext cx="2017951" cy="96325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78"/>
          <a:stretch/>
        </p:blipFill>
        <p:spPr>
          <a:xfrm>
            <a:off x="5587795" y="850609"/>
            <a:ext cx="2988990" cy="472212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92057" y="6065399"/>
            <a:ext cx="8352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Ведущий специалист центра сопровождения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-26988"/>
            <a:ext cx="7200900" cy="863601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endParaRPr lang="ru-RU" altLang="ru-RU" sz="2400" b="1">
              <a:solidFill>
                <a:srgbClr val="FF3300"/>
              </a:solidFill>
              <a:latin typeface="Century Gothic" panose="020B0502020202020204" pitchFamily="34" charset="0"/>
            </a:endParaRPr>
          </a:p>
          <a:p>
            <a:pPr marL="0" indent="0">
              <a:buFont typeface="Wingdings" panose="05000000000000000000" pitchFamily="2" charset="2"/>
              <a:buNone/>
            </a:pPr>
            <a:endParaRPr lang="ru-RU" altLang="ru-RU" sz="2400" b="1">
              <a:solidFill>
                <a:srgbClr val="FF3300"/>
              </a:solidFill>
              <a:latin typeface="Century Gothic" panose="020B0502020202020204" pitchFamily="34" charset="0"/>
            </a:endParaRPr>
          </a:p>
          <a:p>
            <a:pPr marL="0" indent="0">
              <a:buFont typeface="Wingdings" panose="05000000000000000000" pitchFamily="2" charset="2"/>
              <a:buNone/>
            </a:pPr>
            <a:endParaRPr lang="ru-RU" altLang="ru-RU" sz="2400" b="1">
              <a:solidFill>
                <a:srgbClr val="FF33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2129" y="1700416"/>
            <a:ext cx="4669902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 smtClean="0">
                <a:solidFill>
                  <a:srgbClr val="C00000"/>
                </a:solidFill>
              </a:rPr>
              <a:t>Саржанов Роберт, </a:t>
            </a:r>
          </a:p>
          <a:p>
            <a:pPr algn="ctr">
              <a:defRPr/>
            </a:pPr>
            <a:endParaRPr lang="ru-RU" sz="2400" dirty="0" smtClean="0">
              <a:solidFill>
                <a:schemeClr val="tx1">
                  <a:lumMod val="90000"/>
                  <a:lumOff val="10000"/>
                </a:schemeClr>
              </a:solidFill>
            </a:endParaRPr>
          </a:p>
          <a:p>
            <a:pPr algn="ctr">
              <a:defRPr/>
            </a:pPr>
            <a:r>
              <a:rPr lang="ru-RU" sz="2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НДФЛ, страховые взносы: практика применения, ожидаемые изменения.</a:t>
            </a:r>
          </a:p>
          <a:p>
            <a:pPr algn="ctr">
              <a:defRPr/>
            </a:pPr>
            <a:endParaRPr lang="ru-RU" sz="2400" dirty="0" smtClean="0">
              <a:solidFill>
                <a:schemeClr val="tx1">
                  <a:lumMod val="90000"/>
                  <a:lumOff val="10000"/>
                </a:schemeClr>
              </a:solidFill>
            </a:endParaRPr>
          </a:p>
          <a:p>
            <a:pPr algn="ctr">
              <a:defRPr/>
            </a:pPr>
            <a:r>
              <a:rPr lang="ru-RU" sz="2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Составление 6-НДФЛ, нужно ли проводить сопоставление при формировании 2-НДФЛ, налоговая карточка</a:t>
            </a:r>
            <a:endParaRPr lang="ru-RU" sz="24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30725" name="TextBox 3"/>
          <p:cNvSpPr txBox="1">
            <a:spLocks noChangeArrowheads="1"/>
          </p:cNvSpPr>
          <p:nvPr/>
        </p:nvSpPr>
        <p:spPr bwMode="auto">
          <a:xfrm>
            <a:off x="381000" y="5753620"/>
            <a:ext cx="8763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b="1" dirty="0" smtClean="0">
                <a:solidFill>
                  <a:srgbClr val="000000"/>
                </a:solidFill>
              </a:rPr>
              <a:t>Ведущий эксперт по налогообложению НДФЛ </a:t>
            </a:r>
          </a:p>
          <a:p>
            <a:pPr algn="ctr"/>
            <a:r>
              <a:rPr lang="ru-RU" altLang="ru-RU" b="1" dirty="0" smtClean="0">
                <a:solidFill>
                  <a:srgbClr val="000000"/>
                </a:solidFill>
              </a:rPr>
              <a:t>в программных продуктах 1С</a:t>
            </a:r>
            <a:endParaRPr lang="ru-RU" altLang="ru-RU" b="1" dirty="0">
              <a:solidFill>
                <a:srgbClr val="000000"/>
              </a:solidFill>
            </a:endParaRPr>
          </a:p>
        </p:txBody>
      </p:sp>
      <p:pic>
        <p:nvPicPr>
          <p:cNvPr id="30726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25" t="3801" r="42125" b="71001"/>
          <a:stretch>
            <a:fillRect/>
          </a:stretch>
        </p:blipFill>
        <p:spPr bwMode="auto">
          <a:xfrm>
            <a:off x="5076825" y="1968500"/>
            <a:ext cx="2863850" cy="312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8105" y="354987"/>
            <a:ext cx="2017951" cy="9632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-26988"/>
            <a:ext cx="7200900" cy="863601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endParaRPr lang="ru-RU" altLang="ru-RU" sz="2400" b="1">
              <a:solidFill>
                <a:srgbClr val="FF3300"/>
              </a:solidFill>
              <a:latin typeface="Century Gothic" panose="020B0502020202020204" pitchFamily="34" charset="0"/>
            </a:endParaRPr>
          </a:p>
          <a:p>
            <a:pPr marL="0" indent="0">
              <a:buFont typeface="Wingdings" panose="05000000000000000000" pitchFamily="2" charset="2"/>
              <a:buNone/>
            </a:pPr>
            <a:endParaRPr lang="ru-RU" altLang="ru-RU" sz="2400" b="1">
              <a:solidFill>
                <a:srgbClr val="FF3300"/>
              </a:solidFill>
              <a:latin typeface="Century Gothic" panose="020B0502020202020204" pitchFamily="34" charset="0"/>
            </a:endParaRPr>
          </a:p>
          <a:p>
            <a:pPr marL="0" indent="0">
              <a:buFont typeface="Wingdings" panose="05000000000000000000" pitchFamily="2" charset="2"/>
              <a:buNone/>
            </a:pPr>
            <a:endParaRPr lang="ru-RU" altLang="ru-RU" sz="2400" b="1">
              <a:solidFill>
                <a:srgbClr val="FF33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2128" y="1700416"/>
            <a:ext cx="837633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 smtClean="0">
                <a:solidFill>
                  <a:srgbClr val="C00000"/>
                </a:solidFill>
              </a:rPr>
              <a:t>Яковлева Нина Владимировна,  </a:t>
            </a:r>
          </a:p>
          <a:p>
            <a:pPr algn="ctr">
              <a:defRPr/>
            </a:pPr>
            <a:r>
              <a:rPr lang="ru-RU" sz="2400" b="1" dirty="0" smtClean="0">
                <a:solidFill>
                  <a:srgbClr val="C00000"/>
                </a:solidFill>
              </a:rPr>
              <a:t>Мальцева Светлана Михайловна</a:t>
            </a:r>
          </a:p>
          <a:p>
            <a:pPr algn="ctr">
              <a:defRPr/>
            </a:pPr>
            <a:endParaRPr lang="ru-RU" sz="2400" dirty="0" smtClean="0">
              <a:solidFill>
                <a:schemeClr val="tx1">
                  <a:lumMod val="90000"/>
                  <a:lumOff val="10000"/>
                </a:schemeClr>
              </a:solidFill>
            </a:endParaRPr>
          </a:p>
          <a:p>
            <a:pPr algn="ctr">
              <a:defRPr/>
            </a:pPr>
            <a:r>
              <a:rPr lang="ru-RU" sz="2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Электронный листок нетрудоспособности!</a:t>
            </a:r>
          </a:p>
          <a:p>
            <a:pPr algn="ctr">
              <a:defRPr/>
            </a:pPr>
            <a:r>
              <a:rPr lang="ru-RU" sz="24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Взаимодействие с ФСС</a:t>
            </a:r>
            <a:endParaRPr lang="ru-RU" sz="2400" dirty="0" smtClean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30725" name="TextBox 3"/>
          <p:cNvSpPr txBox="1">
            <a:spLocks noChangeArrowheads="1"/>
          </p:cNvSpPr>
          <p:nvPr/>
        </p:nvSpPr>
        <p:spPr bwMode="auto">
          <a:xfrm>
            <a:off x="385868" y="4869160"/>
            <a:ext cx="87630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b="1" dirty="0" smtClean="0">
                <a:solidFill>
                  <a:srgbClr val="000000"/>
                </a:solidFill>
              </a:rPr>
              <a:t>Консультанты ГУ – УРО ФСС РФ</a:t>
            </a:r>
            <a:endParaRPr lang="ru-RU" altLang="ru-RU" b="1" dirty="0">
              <a:solidFill>
                <a:srgbClr val="0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8105" y="354987"/>
            <a:ext cx="2017951" cy="96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486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-26988"/>
            <a:ext cx="7200900" cy="863601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endParaRPr lang="ru-RU" altLang="ru-RU" sz="2400" b="1">
              <a:solidFill>
                <a:srgbClr val="FF3300"/>
              </a:solidFill>
              <a:latin typeface="Century Gothic" panose="020B0502020202020204" pitchFamily="34" charset="0"/>
            </a:endParaRPr>
          </a:p>
          <a:p>
            <a:pPr marL="0" indent="0">
              <a:buFont typeface="Wingdings" panose="05000000000000000000" pitchFamily="2" charset="2"/>
              <a:buNone/>
            </a:pPr>
            <a:endParaRPr lang="ru-RU" altLang="ru-RU" sz="2400" b="1">
              <a:solidFill>
                <a:srgbClr val="FF3300"/>
              </a:solidFill>
              <a:latin typeface="Century Gothic" panose="020B0502020202020204" pitchFamily="34" charset="0"/>
            </a:endParaRPr>
          </a:p>
          <a:p>
            <a:pPr marL="0" indent="0">
              <a:buFont typeface="Wingdings" panose="05000000000000000000" pitchFamily="2" charset="2"/>
              <a:buNone/>
            </a:pPr>
            <a:endParaRPr lang="ru-RU" altLang="ru-RU" sz="2400" b="1">
              <a:solidFill>
                <a:srgbClr val="FF33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2128" y="1700416"/>
            <a:ext cx="8376335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 smtClean="0">
                <a:solidFill>
                  <a:srgbClr val="002060"/>
                </a:solidFill>
              </a:rPr>
              <a:t>Перерыв на 10 минут,</a:t>
            </a:r>
          </a:p>
          <a:p>
            <a:pPr algn="ctr">
              <a:defRPr/>
            </a:pPr>
            <a:r>
              <a:rPr lang="ru-RU" sz="2400" b="1" dirty="0" smtClean="0">
                <a:solidFill>
                  <a:srgbClr val="002060"/>
                </a:solidFill>
              </a:rPr>
              <a:t> вы можете задать вопросы лекторам!</a:t>
            </a:r>
          </a:p>
          <a:p>
            <a:pPr algn="ctr">
              <a:defRPr/>
            </a:pPr>
            <a:endParaRPr lang="ru-RU" sz="2400" b="1" dirty="0">
              <a:solidFill>
                <a:srgbClr val="002060"/>
              </a:solidFill>
            </a:endParaRPr>
          </a:p>
          <a:p>
            <a:pPr algn="ctr">
              <a:defRPr/>
            </a:pPr>
            <a:r>
              <a:rPr lang="ru-RU" sz="2400" b="1" dirty="0" smtClean="0">
                <a:solidFill>
                  <a:srgbClr val="002060"/>
                </a:solidFill>
              </a:rPr>
              <a:t>За данный перерыв мы делим вас на 2 секции (коммерческую и государственную)</a:t>
            </a:r>
          </a:p>
          <a:p>
            <a:pPr algn="ctr">
              <a:defRPr/>
            </a:pPr>
            <a:endParaRPr lang="ru-RU" sz="2400" b="1" dirty="0">
              <a:solidFill>
                <a:srgbClr val="002060"/>
              </a:solidFill>
            </a:endParaRPr>
          </a:p>
          <a:p>
            <a:pPr algn="ctr">
              <a:defRPr/>
            </a:pPr>
            <a:r>
              <a:rPr lang="ru-RU" sz="2400" b="1" dirty="0" smtClean="0">
                <a:solidFill>
                  <a:srgbClr val="002060"/>
                </a:solidFill>
              </a:rPr>
              <a:t>Далее программы у нас тоже разбиваются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endParaRPr lang="ru-RU" sz="2400" dirty="0" smtClean="0">
              <a:solidFill>
                <a:srgbClr val="002060"/>
              </a:solidFill>
            </a:endParaRPr>
          </a:p>
        </p:txBody>
      </p:sp>
      <p:sp>
        <p:nvSpPr>
          <p:cNvPr id="30725" name="TextBox 3"/>
          <p:cNvSpPr txBox="1">
            <a:spLocks noChangeArrowheads="1"/>
          </p:cNvSpPr>
          <p:nvPr/>
        </p:nvSpPr>
        <p:spPr bwMode="auto">
          <a:xfrm>
            <a:off x="364623" y="5041820"/>
            <a:ext cx="87630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b="1" dirty="0" smtClean="0">
                <a:solidFill>
                  <a:srgbClr val="000000"/>
                </a:solidFill>
              </a:rPr>
              <a:t>Используйте возможности чтобы задать вопросы лично</a:t>
            </a:r>
            <a:endParaRPr lang="ru-RU" altLang="ru-RU" b="1" dirty="0">
              <a:solidFill>
                <a:srgbClr val="0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8105" y="354987"/>
            <a:ext cx="2017951" cy="96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431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251520" y="2276872"/>
            <a:ext cx="4320530" cy="1939853"/>
          </a:xfrm>
        </p:spPr>
        <p:txBody>
          <a:bodyPr/>
          <a:lstStyle/>
          <a:p>
            <a:pPr marL="0" indent="0" algn="ctr">
              <a:buNone/>
            </a:pPr>
            <a:r>
              <a:rPr lang="ru-RU" altLang="ru-RU" sz="2000" b="1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Мы </a:t>
            </a:r>
            <a:r>
              <a:rPr lang="ru-RU" altLang="ru-RU" sz="20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рады приветствовать как наших старых и добрых друзей, так и новых, кто впервые присутствует на нашем семинаре.</a:t>
            </a:r>
          </a:p>
          <a:p>
            <a:pPr algn="ctr">
              <a:defRPr/>
            </a:pPr>
            <a:endParaRPr lang="ru-RU" sz="2000" b="1" dirty="0">
              <a:solidFill>
                <a:srgbClr val="FF330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3688" y="260648"/>
            <a:ext cx="2017951" cy="96325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96" r="10360"/>
          <a:stretch/>
        </p:blipFill>
        <p:spPr>
          <a:xfrm>
            <a:off x="5004048" y="548680"/>
            <a:ext cx="3960440" cy="29479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TextBox 2"/>
          <p:cNvSpPr txBox="1">
            <a:spLocks noChangeArrowheads="1"/>
          </p:cNvSpPr>
          <p:nvPr/>
        </p:nvSpPr>
        <p:spPr bwMode="auto">
          <a:xfrm>
            <a:off x="402857" y="1700808"/>
            <a:ext cx="4337094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2400" b="1" dirty="0" err="1" smtClean="0">
                <a:solidFill>
                  <a:srgbClr val="C00000"/>
                </a:solidFill>
              </a:rPr>
              <a:t>Галеев</a:t>
            </a:r>
            <a:r>
              <a:rPr lang="ru-RU" altLang="ru-RU" sz="2400" b="1" dirty="0" smtClean="0">
                <a:solidFill>
                  <a:srgbClr val="C00000"/>
                </a:solidFill>
              </a:rPr>
              <a:t> Марат </a:t>
            </a:r>
            <a:r>
              <a:rPr lang="ru-RU" altLang="ru-RU" sz="2400" b="1" dirty="0" err="1" smtClean="0">
                <a:solidFill>
                  <a:srgbClr val="C00000"/>
                </a:solidFill>
              </a:rPr>
              <a:t>Исмагильевич</a:t>
            </a:r>
            <a:r>
              <a:rPr lang="ru-RU" altLang="ru-RU" sz="2400" b="1" dirty="0" smtClean="0">
                <a:solidFill>
                  <a:srgbClr val="C00000"/>
                </a:solidFill>
              </a:rPr>
              <a:t>,</a:t>
            </a:r>
          </a:p>
          <a:p>
            <a:pPr algn="ctr"/>
            <a:endParaRPr lang="ru-RU" altLang="ru-RU" sz="2400" dirty="0">
              <a:solidFill>
                <a:srgbClr val="C00000"/>
              </a:solidFill>
            </a:endParaRPr>
          </a:p>
          <a:p>
            <a:pPr algn="ctr"/>
            <a:r>
              <a:rPr lang="ru-RU" altLang="ru-RU" sz="2400" b="1" dirty="0" smtClean="0">
                <a:solidFill>
                  <a:srgbClr val="002060"/>
                </a:solidFill>
              </a:rPr>
              <a:t>Что нового </a:t>
            </a:r>
          </a:p>
          <a:p>
            <a:pPr algn="ctr"/>
            <a:r>
              <a:rPr lang="ru-RU" altLang="ru-RU" sz="2400" b="1" dirty="0" smtClean="0">
                <a:solidFill>
                  <a:srgbClr val="002060"/>
                </a:solidFill>
              </a:rPr>
              <a:t>в онлайн-кассах</a:t>
            </a:r>
          </a:p>
          <a:p>
            <a:pPr algn="ctr"/>
            <a:r>
              <a:rPr lang="ru-RU" altLang="ru-RU" sz="2400" b="1" dirty="0" smtClean="0">
                <a:solidFill>
                  <a:srgbClr val="002060"/>
                </a:solidFill>
              </a:rPr>
              <a:t>337 – ФЗ и 349 -ФЗ</a:t>
            </a:r>
            <a:endParaRPr lang="ru-RU" altLang="ru-RU" sz="2400" b="1" dirty="0" smtClean="0">
              <a:solidFill>
                <a:srgbClr val="002060"/>
              </a:solidFill>
            </a:endParaRPr>
          </a:p>
          <a:p>
            <a:pPr algn="ctr"/>
            <a:endParaRPr lang="ru-RU" altLang="ru-RU" sz="2400" dirty="0">
              <a:solidFill>
                <a:srgbClr val="C00000"/>
              </a:solidFill>
            </a:endParaRPr>
          </a:p>
          <a:p>
            <a:pPr algn="ctr"/>
            <a:endParaRPr lang="ru-RU" altLang="ru-RU" sz="2400" dirty="0" smtClean="0">
              <a:solidFill>
                <a:srgbClr val="C00000"/>
              </a:solidFill>
            </a:endParaRPr>
          </a:p>
          <a:p>
            <a:pPr algn="ctr"/>
            <a:r>
              <a:rPr lang="ru-RU" altLang="ru-RU" sz="2400" dirty="0" smtClean="0">
                <a:solidFill>
                  <a:srgbClr val="C00000"/>
                </a:solidFill>
              </a:rPr>
              <a:t> </a:t>
            </a:r>
            <a:r>
              <a:rPr lang="ru-RU" altLang="ru-RU" sz="2400" b="1" dirty="0" smtClean="0">
                <a:solidFill>
                  <a:srgbClr val="C00000"/>
                </a:solidFill>
              </a:rPr>
              <a:t>главный государственный налоговый инспектор, сотрудник контрольного отдела управления</a:t>
            </a:r>
            <a:endParaRPr lang="ru-RU" altLang="ru-RU" sz="2400" b="1" dirty="0">
              <a:solidFill>
                <a:srgbClr val="C00000"/>
              </a:solidFill>
            </a:endParaRPr>
          </a:p>
        </p:txBody>
      </p:sp>
      <p:sp>
        <p:nvSpPr>
          <p:cNvPr id="32773" name="TextBox 3"/>
          <p:cNvSpPr txBox="1">
            <a:spLocks noChangeArrowheads="1"/>
          </p:cNvSpPr>
          <p:nvPr/>
        </p:nvSpPr>
        <p:spPr bwMode="auto">
          <a:xfrm>
            <a:off x="4739951" y="1728597"/>
            <a:ext cx="3936505" cy="4216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2400" b="1" dirty="0" smtClean="0">
                <a:solidFill>
                  <a:srgbClr val="C00000"/>
                </a:solidFill>
              </a:rPr>
              <a:t>Петропавловский Владислав, </a:t>
            </a:r>
          </a:p>
          <a:p>
            <a:endParaRPr lang="ru-RU" altLang="ru-RU" b="1" dirty="0">
              <a:solidFill>
                <a:srgbClr val="000000"/>
              </a:solidFill>
            </a:endParaRPr>
          </a:p>
          <a:p>
            <a:pPr algn="ctr"/>
            <a:r>
              <a:rPr lang="ru-RU" altLang="ru-RU" b="1" dirty="0" smtClean="0">
                <a:solidFill>
                  <a:srgbClr val="002060"/>
                </a:solidFill>
              </a:rPr>
              <a:t>Новое в законодательстве по онлайн -кассам и как это реализовано в 1С</a:t>
            </a:r>
          </a:p>
          <a:p>
            <a:endParaRPr lang="ru-RU" altLang="ru-RU" b="1" dirty="0">
              <a:solidFill>
                <a:srgbClr val="000000"/>
              </a:solidFill>
            </a:endParaRPr>
          </a:p>
          <a:p>
            <a:endParaRPr lang="ru-RU" altLang="ru-RU" b="1" dirty="0" smtClean="0">
              <a:solidFill>
                <a:srgbClr val="000000"/>
              </a:solidFill>
            </a:endParaRPr>
          </a:p>
          <a:p>
            <a:endParaRPr lang="ru-RU" altLang="ru-RU" b="1" dirty="0">
              <a:solidFill>
                <a:srgbClr val="000000"/>
              </a:solidFill>
            </a:endParaRPr>
          </a:p>
          <a:p>
            <a:endParaRPr lang="ru-RU" altLang="ru-RU" b="1" dirty="0" smtClean="0">
              <a:solidFill>
                <a:srgbClr val="000000"/>
              </a:solidFill>
            </a:endParaRPr>
          </a:p>
          <a:p>
            <a:pPr algn="ctr"/>
            <a:r>
              <a:rPr lang="ru-RU" altLang="ru-RU" b="1" dirty="0" smtClean="0">
                <a:solidFill>
                  <a:srgbClr val="C00000"/>
                </a:solidFill>
              </a:rPr>
              <a:t>специалист линии консультаций центра сопровождения</a:t>
            </a:r>
            <a:endParaRPr lang="ru-RU" altLang="ru-RU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3688" y="188640"/>
            <a:ext cx="2017951" cy="96325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036808" y="470210"/>
            <a:ext cx="4536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Коммерческий сектор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TextBox 2"/>
          <p:cNvSpPr txBox="1">
            <a:spLocks noChangeArrowheads="1"/>
          </p:cNvSpPr>
          <p:nvPr/>
        </p:nvSpPr>
        <p:spPr bwMode="auto">
          <a:xfrm>
            <a:off x="376488" y="1380395"/>
            <a:ext cx="4337094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2400" b="1" dirty="0" smtClean="0">
                <a:solidFill>
                  <a:srgbClr val="C00000"/>
                </a:solidFill>
              </a:rPr>
              <a:t>Барыкин Иван</a:t>
            </a:r>
          </a:p>
          <a:p>
            <a:pPr algn="ctr"/>
            <a:endParaRPr lang="ru-RU" altLang="ru-RU" sz="2400" dirty="0">
              <a:solidFill>
                <a:srgbClr val="C00000"/>
              </a:solidFill>
            </a:endParaRPr>
          </a:p>
          <a:p>
            <a:pPr algn="ctr"/>
            <a:r>
              <a:rPr lang="ru-RU" altLang="ru-RU" dirty="0" smtClean="0">
                <a:solidFill>
                  <a:srgbClr val="002060"/>
                </a:solidFill>
              </a:rPr>
              <a:t>Закрытие 2017 года в бюджете</a:t>
            </a:r>
          </a:p>
          <a:p>
            <a:pPr algn="ctr"/>
            <a:endParaRPr lang="ru-RU" altLang="ru-RU" sz="2400" dirty="0" smtClean="0">
              <a:solidFill>
                <a:srgbClr val="C00000"/>
              </a:solidFill>
            </a:endParaRPr>
          </a:p>
          <a:p>
            <a:pPr algn="ctr"/>
            <a:r>
              <a:rPr lang="ru-RU" altLang="ru-RU" sz="2400" dirty="0" smtClean="0">
                <a:solidFill>
                  <a:srgbClr val="C00000"/>
                </a:solidFill>
              </a:rPr>
              <a:t> </a:t>
            </a:r>
            <a:r>
              <a:rPr lang="ru-RU" altLang="ru-RU" sz="2400" b="1" dirty="0" smtClean="0">
                <a:solidFill>
                  <a:srgbClr val="C00000"/>
                </a:solidFill>
              </a:rPr>
              <a:t>ведущий специалист по бюджетному учету</a:t>
            </a:r>
            <a:endParaRPr lang="ru-RU" altLang="ru-RU" sz="2400" b="1" dirty="0">
              <a:solidFill>
                <a:srgbClr val="C00000"/>
              </a:solidFill>
            </a:endParaRPr>
          </a:p>
        </p:txBody>
      </p:sp>
      <p:sp>
        <p:nvSpPr>
          <p:cNvPr id="32773" name="TextBox 3"/>
          <p:cNvSpPr txBox="1">
            <a:spLocks noChangeArrowheads="1"/>
          </p:cNvSpPr>
          <p:nvPr/>
        </p:nvSpPr>
        <p:spPr bwMode="auto">
          <a:xfrm>
            <a:off x="4722507" y="1225226"/>
            <a:ext cx="3936505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2400" b="1" dirty="0" err="1" smtClean="0">
                <a:solidFill>
                  <a:srgbClr val="C00000"/>
                </a:solidFill>
              </a:rPr>
              <a:t>Секошина</a:t>
            </a:r>
            <a:r>
              <a:rPr lang="ru-RU" altLang="ru-RU" sz="2400" b="1" dirty="0" smtClean="0">
                <a:solidFill>
                  <a:srgbClr val="C00000"/>
                </a:solidFill>
              </a:rPr>
              <a:t> Юлия, </a:t>
            </a:r>
          </a:p>
          <a:p>
            <a:endParaRPr lang="ru-RU" altLang="ru-RU" b="1" dirty="0">
              <a:solidFill>
                <a:srgbClr val="000000"/>
              </a:solidFill>
            </a:endParaRPr>
          </a:p>
          <a:p>
            <a:pPr algn="ctr"/>
            <a:r>
              <a:rPr lang="ru-RU" altLang="ru-RU" dirty="0" smtClean="0">
                <a:solidFill>
                  <a:srgbClr val="002060"/>
                </a:solidFill>
              </a:rPr>
              <a:t>Организация внутреннего контроля с соответствии с Постановлением Правительства</a:t>
            </a:r>
            <a:endParaRPr lang="ru-RU" altLang="ru-RU" dirty="0">
              <a:solidFill>
                <a:srgbClr val="000000"/>
              </a:solidFill>
            </a:endParaRPr>
          </a:p>
          <a:p>
            <a:endParaRPr lang="ru-RU" altLang="ru-RU" b="1" dirty="0" smtClean="0">
              <a:solidFill>
                <a:srgbClr val="000000"/>
              </a:solidFill>
            </a:endParaRPr>
          </a:p>
          <a:p>
            <a:pPr algn="ctr"/>
            <a:r>
              <a:rPr lang="ru-RU" altLang="ru-RU" sz="2400" b="1" dirty="0" smtClean="0">
                <a:solidFill>
                  <a:srgbClr val="C00000"/>
                </a:solidFill>
              </a:rPr>
              <a:t>специалист </a:t>
            </a:r>
            <a:r>
              <a:rPr lang="ru-RU" altLang="ru-RU" sz="2400" b="1" dirty="0">
                <a:solidFill>
                  <a:srgbClr val="C00000"/>
                </a:solidFill>
              </a:rPr>
              <a:t>по бюджетному учету</a:t>
            </a:r>
            <a:endParaRPr lang="ru-RU" altLang="ru-RU" sz="2400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3688" y="188640"/>
            <a:ext cx="2017951" cy="96325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995936" y="222973"/>
            <a:ext cx="45365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Государственный сектор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1301" y="4254088"/>
            <a:ext cx="1987468" cy="229839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84" t="16401" r="29733" b="39500"/>
          <a:stretch/>
        </p:blipFill>
        <p:spPr>
          <a:xfrm>
            <a:off x="5796136" y="4254088"/>
            <a:ext cx="2160240" cy="2452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510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2123728" y="578350"/>
            <a:ext cx="6480175" cy="566737"/>
          </a:xfrm>
        </p:spPr>
        <p:txBody>
          <a:bodyPr/>
          <a:lstStyle/>
          <a:p>
            <a:pPr algn="r"/>
            <a:r>
              <a:rPr lang="ru-RU" altLang="ru-RU" sz="2000" dirty="0">
                <a:solidFill>
                  <a:srgbClr val="FF3300"/>
                </a:solidFill>
                <a:latin typeface="Calibri" panose="020F0502020204030204" pitchFamily="34" charset="0"/>
              </a:rPr>
              <a:t/>
            </a:r>
            <a:br>
              <a:rPr lang="ru-RU" altLang="ru-RU" sz="2000" dirty="0">
                <a:solidFill>
                  <a:srgbClr val="FF3300"/>
                </a:solidFill>
                <a:latin typeface="Calibri" panose="020F0502020204030204" pitchFamily="34" charset="0"/>
              </a:rPr>
            </a:br>
            <a:endParaRPr lang="ru-RU" altLang="ru-RU" sz="2800" dirty="0"/>
          </a:p>
        </p:txBody>
      </p:sp>
      <p:sp>
        <p:nvSpPr>
          <p:cNvPr id="28677" name="TextBox 3"/>
          <p:cNvSpPr txBox="1">
            <a:spLocks noChangeArrowheads="1"/>
          </p:cNvSpPr>
          <p:nvPr/>
        </p:nvSpPr>
        <p:spPr bwMode="auto">
          <a:xfrm>
            <a:off x="5782712" y="4071250"/>
            <a:ext cx="3000986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400" b="1" dirty="0" smtClean="0">
                <a:solidFill>
                  <a:srgbClr val="C00000"/>
                </a:solidFill>
              </a:rPr>
              <a:t>Эксперт </a:t>
            </a:r>
            <a:r>
              <a:rPr lang="ru-RU" altLang="ru-RU" sz="2400" b="1" dirty="0">
                <a:solidFill>
                  <a:srgbClr val="C00000"/>
                </a:solidFill>
              </a:rPr>
              <a:t>– </a:t>
            </a:r>
            <a:r>
              <a:rPr lang="ru-RU" altLang="ru-RU" sz="2400" b="1" dirty="0" smtClean="0">
                <a:solidFill>
                  <a:srgbClr val="C00000"/>
                </a:solidFill>
              </a:rPr>
              <a:t>консультант, руководитель проектов  Маслова </a:t>
            </a:r>
            <a:r>
              <a:rPr lang="ru-RU" altLang="ru-RU" sz="2400" b="1" dirty="0">
                <a:solidFill>
                  <a:srgbClr val="C00000"/>
                </a:solidFill>
              </a:rPr>
              <a:t>Илона</a:t>
            </a:r>
          </a:p>
        </p:txBody>
      </p:sp>
      <p:pic>
        <p:nvPicPr>
          <p:cNvPr id="28678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52" t="17451" r="12274" b="41600"/>
          <a:stretch>
            <a:fillRect/>
          </a:stretch>
        </p:blipFill>
        <p:spPr bwMode="auto">
          <a:xfrm>
            <a:off x="5905144" y="643277"/>
            <a:ext cx="2808287" cy="331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9" name="TextBox 5"/>
          <p:cNvSpPr txBox="1">
            <a:spLocks noChangeArrowheads="1"/>
          </p:cNvSpPr>
          <p:nvPr/>
        </p:nvSpPr>
        <p:spPr bwMode="auto">
          <a:xfrm>
            <a:off x="295777" y="1145087"/>
            <a:ext cx="5068038" cy="483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r>
              <a:rPr lang="ru-RU" altLang="ru-RU" sz="2400" b="1" dirty="0" smtClean="0">
                <a:solidFill>
                  <a:srgbClr val="C00000"/>
                </a:solidFill>
              </a:rPr>
              <a:t>Маслова Илона, </a:t>
            </a:r>
          </a:p>
          <a:p>
            <a:pPr algn="ctr"/>
            <a:endParaRPr lang="ru-RU" altLang="ru-RU" sz="2400" dirty="0"/>
          </a:p>
          <a:p>
            <a:r>
              <a:rPr lang="ru-RU" altLang="ru-RU" dirty="0" smtClean="0"/>
              <a:t>НДС – новое в учете и декларировании</a:t>
            </a:r>
          </a:p>
          <a:p>
            <a:endParaRPr lang="ru-RU" altLang="ru-RU" dirty="0"/>
          </a:p>
          <a:p>
            <a:r>
              <a:rPr lang="ru-RU" altLang="ru-RU" dirty="0" smtClean="0"/>
              <a:t>Раздельный учет, заполнение раздела 7 декларации</a:t>
            </a:r>
          </a:p>
          <a:p>
            <a:endParaRPr lang="ru-RU" altLang="ru-RU" dirty="0"/>
          </a:p>
          <a:p>
            <a:r>
              <a:rPr lang="ru-RU" altLang="ru-RU" dirty="0" smtClean="0"/>
              <a:t>Новые возможности 1С:БП 3.0</a:t>
            </a:r>
          </a:p>
          <a:p>
            <a:endParaRPr lang="ru-RU" altLang="ru-RU" dirty="0"/>
          </a:p>
          <a:p>
            <a:r>
              <a:rPr lang="ru-RU" altLang="ru-RU" dirty="0" smtClean="0"/>
              <a:t>Закрытие «затратных счето</a:t>
            </a:r>
            <a:r>
              <a:rPr lang="ru-RU" altLang="ru-RU" dirty="0" smtClean="0"/>
              <a:t>в», расчет себестоимости.</a:t>
            </a:r>
          </a:p>
          <a:p>
            <a:endParaRPr lang="ru-RU" altLang="ru-RU" dirty="0"/>
          </a:p>
          <a:p>
            <a:r>
              <a:rPr lang="ru-RU" altLang="ru-RU" dirty="0" smtClean="0"/>
              <a:t>Информация по настройке программ для производственников и оказывающих услуги.</a:t>
            </a:r>
            <a:endParaRPr lang="ru-RU" alt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4121" y="138111"/>
            <a:ext cx="2017951" cy="9632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TextBox 2"/>
          <p:cNvSpPr txBox="1">
            <a:spLocks noChangeArrowheads="1"/>
          </p:cNvSpPr>
          <p:nvPr/>
        </p:nvSpPr>
        <p:spPr bwMode="auto">
          <a:xfrm>
            <a:off x="376549" y="1166918"/>
            <a:ext cx="4337094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2400" b="1" dirty="0" smtClean="0">
                <a:solidFill>
                  <a:srgbClr val="C00000"/>
                </a:solidFill>
              </a:rPr>
              <a:t>Салихова </a:t>
            </a:r>
            <a:r>
              <a:rPr lang="ru-RU" altLang="ru-RU" sz="2400" b="1" dirty="0" err="1" smtClean="0">
                <a:solidFill>
                  <a:srgbClr val="C00000"/>
                </a:solidFill>
              </a:rPr>
              <a:t>Разида</a:t>
            </a:r>
            <a:endParaRPr lang="ru-RU" altLang="ru-RU" sz="2400" b="1" dirty="0" smtClean="0">
              <a:solidFill>
                <a:srgbClr val="C00000"/>
              </a:solidFill>
            </a:endParaRPr>
          </a:p>
          <a:p>
            <a:pPr algn="ctr"/>
            <a:endParaRPr lang="ru-RU" altLang="ru-RU" sz="2400" dirty="0">
              <a:solidFill>
                <a:srgbClr val="C00000"/>
              </a:solidFill>
            </a:endParaRPr>
          </a:p>
          <a:p>
            <a:pPr algn="ctr"/>
            <a:r>
              <a:rPr lang="ru-RU" altLang="ru-RU" dirty="0" smtClean="0">
                <a:solidFill>
                  <a:srgbClr val="002060"/>
                </a:solidFill>
              </a:rPr>
              <a:t>Счет 401 60. Отражение в учетной политике резервов предстоящих расходов. </a:t>
            </a:r>
          </a:p>
          <a:p>
            <a:pPr algn="ctr"/>
            <a:r>
              <a:rPr lang="ru-RU" altLang="ru-RU" sz="2400" b="1" dirty="0" smtClean="0">
                <a:solidFill>
                  <a:srgbClr val="C00000"/>
                </a:solidFill>
              </a:rPr>
              <a:t>ведущий специалист по бюджетному учету</a:t>
            </a:r>
            <a:endParaRPr lang="ru-RU" altLang="ru-RU" sz="2400" b="1" dirty="0">
              <a:solidFill>
                <a:srgbClr val="C00000"/>
              </a:solidFill>
            </a:endParaRPr>
          </a:p>
        </p:txBody>
      </p:sp>
      <p:sp>
        <p:nvSpPr>
          <p:cNvPr id="32773" name="TextBox 3"/>
          <p:cNvSpPr txBox="1">
            <a:spLocks noChangeArrowheads="1"/>
          </p:cNvSpPr>
          <p:nvPr/>
        </p:nvSpPr>
        <p:spPr bwMode="auto">
          <a:xfrm>
            <a:off x="4708511" y="1151891"/>
            <a:ext cx="3936505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2400" b="1" dirty="0" smtClean="0">
                <a:solidFill>
                  <a:srgbClr val="C00000"/>
                </a:solidFill>
              </a:rPr>
              <a:t>Барыкин Иван, </a:t>
            </a:r>
          </a:p>
          <a:p>
            <a:endParaRPr lang="ru-RU" altLang="ru-RU" b="1" dirty="0">
              <a:solidFill>
                <a:srgbClr val="000000"/>
              </a:solidFill>
            </a:endParaRPr>
          </a:p>
          <a:p>
            <a:pPr algn="ctr"/>
            <a:r>
              <a:rPr lang="ru-RU" altLang="ru-RU" dirty="0" smtClean="0">
                <a:solidFill>
                  <a:srgbClr val="002060"/>
                </a:solidFill>
              </a:rPr>
              <a:t>Инвентаризация ОС в 1С: БГУ</a:t>
            </a:r>
            <a:endParaRPr lang="ru-RU" altLang="ru-RU" dirty="0">
              <a:solidFill>
                <a:srgbClr val="000000"/>
              </a:solidFill>
            </a:endParaRPr>
          </a:p>
          <a:p>
            <a:endParaRPr lang="ru-RU" altLang="ru-RU" b="1" dirty="0" smtClean="0">
              <a:solidFill>
                <a:srgbClr val="000000"/>
              </a:solidFill>
            </a:endParaRPr>
          </a:p>
          <a:p>
            <a:pPr algn="ctr"/>
            <a:r>
              <a:rPr lang="ru-RU" altLang="ru-RU" sz="2400" b="1" dirty="0" smtClean="0">
                <a:solidFill>
                  <a:srgbClr val="C00000"/>
                </a:solidFill>
              </a:rPr>
              <a:t>специалист </a:t>
            </a:r>
            <a:r>
              <a:rPr lang="ru-RU" altLang="ru-RU" sz="2400" b="1" dirty="0">
                <a:solidFill>
                  <a:srgbClr val="C00000"/>
                </a:solidFill>
              </a:rPr>
              <a:t>по бюджетному учету</a:t>
            </a:r>
            <a:endParaRPr lang="ru-RU" altLang="ru-RU" sz="2400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3688" y="188640"/>
            <a:ext cx="2017951" cy="96325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08512" y="182757"/>
            <a:ext cx="45365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Государственный сектор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7754" y="3933056"/>
            <a:ext cx="2277729" cy="263406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/>
          <a:srcRect l="19258" t="3325" r="18358" b="47849"/>
          <a:stretch/>
        </p:blipFill>
        <p:spPr>
          <a:xfrm>
            <a:off x="1740739" y="3821456"/>
            <a:ext cx="2040900" cy="2857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475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TextBox 2"/>
          <p:cNvSpPr txBox="1">
            <a:spLocks noChangeArrowheads="1"/>
          </p:cNvSpPr>
          <p:nvPr/>
        </p:nvSpPr>
        <p:spPr bwMode="auto">
          <a:xfrm>
            <a:off x="604116" y="1628800"/>
            <a:ext cx="7856316" cy="2739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2400" b="1" dirty="0" smtClean="0">
                <a:solidFill>
                  <a:srgbClr val="C00000"/>
                </a:solidFill>
              </a:rPr>
              <a:t>Макеева Оксана</a:t>
            </a:r>
          </a:p>
          <a:p>
            <a:pPr algn="ctr"/>
            <a:endParaRPr lang="ru-RU" altLang="ru-RU" sz="2400" dirty="0">
              <a:solidFill>
                <a:srgbClr val="C00000"/>
              </a:solidFill>
            </a:endParaRPr>
          </a:p>
          <a:p>
            <a:pPr algn="ctr"/>
            <a:r>
              <a:rPr lang="ru-RU" altLang="ru-RU" dirty="0" smtClean="0">
                <a:solidFill>
                  <a:srgbClr val="002060"/>
                </a:solidFill>
              </a:rPr>
              <a:t>Комплексная оценка благонадежности. (как не залететь)</a:t>
            </a:r>
          </a:p>
          <a:p>
            <a:pPr algn="ctr"/>
            <a:endParaRPr lang="ru-RU" altLang="ru-RU" dirty="0">
              <a:solidFill>
                <a:srgbClr val="002060"/>
              </a:solidFill>
            </a:endParaRPr>
          </a:p>
          <a:p>
            <a:pPr algn="ctr"/>
            <a:r>
              <a:rPr lang="ru-RU" altLang="ru-RU" dirty="0" smtClean="0">
                <a:solidFill>
                  <a:srgbClr val="002060"/>
                </a:solidFill>
              </a:rPr>
              <a:t>Электронный обмен документами через 1С.</a:t>
            </a:r>
          </a:p>
          <a:p>
            <a:pPr algn="ctr"/>
            <a:endParaRPr lang="ru-RU" altLang="ru-RU" dirty="0">
              <a:solidFill>
                <a:srgbClr val="002060"/>
              </a:solidFill>
            </a:endParaRPr>
          </a:p>
          <a:p>
            <a:pPr algn="ctr"/>
            <a:endParaRPr lang="ru-RU" altLang="ru-RU" dirty="0" smtClean="0">
              <a:solidFill>
                <a:srgbClr val="002060"/>
              </a:solidFill>
            </a:endParaRPr>
          </a:p>
          <a:p>
            <a:pPr algn="ctr"/>
            <a:r>
              <a:rPr lang="ru-RU" altLang="ru-RU" sz="2400" b="1" dirty="0" smtClean="0">
                <a:solidFill>
                  <a:srgbClr val="C00000"/>
                </a:solidFill>
              </a:rPr>
              <a:t>Менеджер центра сопровождения</a:t>
            </a:r>
            <a:endParaRPr lang="ru-RU" altLang="ru-RU" sz="2400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3688" y="188640"/>
            <a:ext cx="2017951" cy="96325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08512" y="182757"/>
            <a:ext cx="4536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Коммерческий сектор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4239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-26988"/>
            <a:ext cx="7200900" cy="863601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endParaRPr lang="ru-RU" altLang="ru-RU" sz="2400" b="1">
              <a:solidFill>
                <a:srgbClr val="FF3300"/>
              </a:solidFill>
              <a:latin typeface="Century Gothic" panose="020B0502020202020204" pitchFamily="34" charset="0"/>
            </a:endParaRPr>
          </a:p>
          <a:p>
            <a:pPr marL="0" indent="0">
              <a:buFont typeface="Wingdings" panose="05000000000000000000" pitchFamily="2" charset="2"/>
              <a:buNone/>
            </a:pPr>
            <a:endParaRPr lang="ru-RU" altLang="ru-RU" sz="2400" b="1">
              <a:solidFill>
                <a:srgbClr val="FF3300"/>
              </a:solidFill>
              <a:latin typeface="Century Gothic" panose="020B0502020202020204" pitchFamily="34" charset="0"/>
            </a:endParaRPr>
          </a:p>
          <a:p>
            <a:pPr marL="0" indent="0">
              <a:buFont typeface="Wingdings" panose="05000000000000000000" pitchFamily="2" charset="2"/>
              <a:buNone/>
            </a:pPr>
            <a:endParaRPr lang="ru-RU" altLang="ru-RU" sz="2400" b="1">
              <a:solidFill>
                <a:srgbClr val="FF3300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81000" y="1504899"/>
            <a:ext cx="411899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 вашей </a:t>
            </a:r>
            <a:r>
              <a:rPr lang="ru-RU" dirty="0" err="1"/>
              <a:t>раздатке</a:t>
            </a:r>
            <a:r>
              <a:rPr lang="ru-RU" dirty="0"/>
              <a:t> находиться анкета участника семинара, которую мы просим Вас заполнить и сдать нашим представителям.</a:t>
            </a:r>
          </a:p>
          <a:p>
            <a:endParaRPr lang="ru-RU" dirty="0"/>
          </a:p>
          <a:p>
            <a:r>
              <a:rPr lang="ru-RU" dirty="0"/>
              <a:t>В этой анкете, вы можете написать Ваши вопросы к нам, к нашим специалистам, ваши задачи, которые хотите решить.</a:t>
            </a:r>
          </a:p>
          <a:p>
            <a:endParaRPr lang="ru-RU" dirty="0"/>
          </a:p>
          <a:p>
            <a:r>
              <a:rPr lang="ru-RU" dirty="0"/>
              <a:t>За сданную анкету Вас ждет </a:t>
            </a:r>
            <a:r>
              <a:rPr lang="ru-RU" dirty="0" smtClean="0"/>
              <a:t>новогодний сюрприз.</a:t>
            </a:r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9806" y="1504899"/>
            <a:ext cx="4232496" cy="453300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3688" y="207505"/>
            <a:ext cx="2017951" cy="9632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-26988"/>
            <a:ext cx="7200900" cy="863601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endParaRPr lang="ru-RU" altLang="ru-RU" sz="2400" b="1">
              <a:solidFill>
                <a:srgbClr val="FF3300"/>
              </a:solidFill>
              <a:latin typeface="Century Gothic" panose="020B0502020202020204" pitchFamily="34" charset="0"/>
            </a:endParaRPr>
          </a:p>
          <a:p>
            <a:pPr marL="0" indent="0">
              <a:buFont typeface="Wingdings" panose="05000000000000000000" pitchFamily="2" charset="2"/>
              <a:buNone/>
            </a:pPr>
            <a:endParaRPr lang="ru-RU" altLang="ru-RU" sz="2400" b="1">
              <a:solidFill>
                <a:srgbClr val="FF3300"/>
              </a:solidFill>
              <a:latin typeface="Century Gothic" panose="020B0502020202020204" pitchFamily="34" charset="0"/>
            </a:endParaRPr>
          </a:p>
          <a:p>
            <a:pPr marL="0" indent="0">
              <a:buFont typeface="Wingdings" panose="05000000000000000000" pitchFamily="2" charset="2"/>
              <a:buNone/>
            </a:pPr>
            <a:endParaRPr lang="ru-RU" altLang="ru-RU" sz="2400" b="1">
              <a:solidFill>
                <a:srgbClr val="FF330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9" y="1042868"/>
            <a:ext cx="2017951" cy="96325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811" y="2060847"/>
            <a:ext cx="3538478" cy="23589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83768" y="324432"/>
            <a:ext cx="638694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Сертификат на рождественскую фотосессию с двумя очень пушистыми и милыми </a:t>
            </a:r>
            <a:r>
              <a:rPr lang="ru-RU" sz="2800" b="1" dirty="0" err="1" smtClean="0">
                <a:solidFill>
                  <a:srgbClr val="C00000"/>
                </a:solidFill>
              </a:rPr>
              <a:t>песами</a:t>
            </a:r>
            <a:r>
              <a:rPr lang="ru-RU" sz="2800" b="1" dirty="0" smtClean="0">
                <a:solidFill>
                  <a:srgbClr val="C00000"/>
                </a:solidFill>
              </a:rPr>
              <a:t>!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1818516"/>
            <a:ext cx="4186163" cy="278968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4305781"/>
            <a:ext cx="3820867" cy="2552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72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-26988"/>
            <a:ext cx="7200900" cy="863601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endParaRPr lang="ru-RU" altLang="ru-RU" sz="2400" b="1">
              <a:solidFill>
                <a:srgbClr val="FF3300"/>
              </a:solidFill>
              <a:latin typeface="Century Gothic" panose="020B0502020202020204" pitchFamily="34" charset="0"/>
            </a:endParaRPr>
          </a:p>
          <a:p>
            <a:pPr marL="0" indent="0">
              <a:buFont typeface="Wingdings" panose="05000000000000000000" pitchFamily="2" charset="2"/>
              <a:buNone/>
            </a:pPr>
            <a:endParaRPr lang="ru-RU" altLang="ru-RU" sz="2400" b="1">
              <a:solidFill>
                <a:srgbClr val="FF3300"/>
              </a:solidFill>
              <a:latin typeface="Century Gothic" panose="020B0502020202020204" pitchFamily="34" charset="0"/>
            </a:endParaRPr>
          </a:p>
          <a:p>
            <a:pPr marL="0" indent="0">
              <a:buFont typeface="Wingdings" panose="05000000000000000000" pitchFamily="2" charset="2"/>
              <a:buNone/>
            </a:pPr>
            <a:endParaRPr lang="ru-RU" altLang="ru-RU" sz="2400" b="1">
              <a:solidFill>
                <a:srgbClr val="FF330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9" y="1042868"/>
            <a:ext cx="2017951" cy="96325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195736" y="2276872"/>
            <a:ext cx="63869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Итак начнем…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81000" y="3429000"/>
            <a:ext cx="82234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Если вам покажется, что мы не достаточно осветили какую либо тему, подходите пообщаемся.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3212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7823" y="-51581"/>
            <a:ext cx="2626345" cy="1266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7" t="6892" r="11331" b="17855"/>
          <a:stretch/>
        </p:blipFill>
        <p:spPr bwMode="auto">
          <a:xfrm>
            <a:off x="6657057" y="1044527"/>
            <a:ext cx="2284160" cy="105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9555" y="43272"/>
            <a:ext cx="2659165" cy="1088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20377" y="1036146"/>
            <a:ext cx="2261675" cy="67672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37957" y="2303408"/>
            <a:ext cx="2261675" cy="44324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48134" y="251441"/>
            <a:ext cx="2017951" cy="96325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002" y="1712867"/>
            <a:ext cx="2389841" cy="150937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134" y="3390047"/>
            <a:ext cx="2744004" cy="14872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7384" y="5068651"/>
            <a:ext cx="2537509" cy="158594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8544" y="1980310"/>
            <a:ext cx="2166011" cy="150937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150" b="33201"/>
          <a:stretch/>
        </p:blipFill>
        <p:spPr>
          <a:xfrm>
            <a:off x="2886139" y="3416117"/>
            <a:ext cx="4228945" cy="146530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612" y="4711571"/>
            <a:ext cx="1971211" cy="214642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8691" y="3666624"/>
            <a:ext cx="1574135" cy="27468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32656"/>
            <a:ext cx="2421804" cy="973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1660" y="153223"/>
            <a:ext cx="2017951" cy="96325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45310" y="1718251"/>
            <a:ext cx="407798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Руководитель Центра Сопровождения </a:t>
            </a:r>
          </a:p>
          <a:p>
            <a:endParaRPr lang="ru-RU" b="1" dirty="0" smtClean="0">
              <a:solidFill>
                <a:srgbClr val="C00000"/>
              </a:solidFill>
            </a:endParaRPr>
          </a:p>
          <a:p>
            <a:r>
              <a:rPr lang="ru-RU" b="1" dirty="0" smtClean="0">
                <a:solidFill>
                  <a:srgbClr val="C00000"/>
                </a:solidFill>
              </a:rPr>
              <a:t>Куренкова Светлана Олеговна</a:t>
            </a:r>
          </a:p>
          <a:p>
            <a:pPr algn="r"/>
            <a:r>
              <a:rPr lang="ru-RU" b="1" dirty="0" smtClean="0">
                <a:solidFill>
                  <a:srgbClr val="C00000"/>
                </a:solidFill>
              </a:rPr>
              <a:t>(8422) 38-43-48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536" y="1916832"/>
            <a:ext cx="3599274" cy="352839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545310" y="3651550"/>
            <a:ext cx="4077988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Узнать информацию о ценах, запросить прайс-лист по тарифам</a:t>
            </a:r>
          </a:p>
          <a:p>
            <a:pPr algn="ctr"/>
            <a:endParaRPr lang="ru-RU" dirty="0">
              <a:solidFill>
                <a:srgbClr val="002060"/>
              </a:solidFill>
            </a:endParaRPr>
          </a:p>
          <a:p>
            <a:pPr algn="ctr"/>
            <a:r>
              <a:rPr lang="en-US" sz="2800" b="1" dirty="0" smtClean="0">
                <a:solidFill>
                  <a:srgbClr val="002060"/>
                </a:solidFill>
              </a:rPr>
              <a:t>inform@soft-plus.ru</a:t>
            </a:r>
          </a:p>
          <a:p>
            <a:pPr algn="ctr"/>
            <a:endParaRPr lang="en-US" dirty="0">
              <a:solidFill>
                <a:srgbClr val="002060"/>
              </a:solidFill>
            </a:endParaRPr>
          </a:p>
          <a:p>
            <a:pPr algn="ctr"/>
            <a:r>
              <a:rPr lang="ru-RU" dirty="0" smtClean="0">
                <a:solidFill>
                  <a:srgbClr val="002060"/>
                </a:solidFill>
              </a:rPr>
              <a:t>Или фиксируйте в анкетах, мы вам направим индивидуальное предложение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564316" y="583813"/>
            <a:ext cx="8424391" cy="2303016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endParaRPr lang="ru-RU" altLang="ru-RU" sz="2400" b="1" dirty="0">
              <a:solidFill>
                <a:srgbClr val="FF3300"/>
              </a:solidFill>
              <a:latin typeface="Century Gothic" panose="020B0502020202020204" pitchFamily="34" charset="0"/>
            </a:endParaRPr>
          </a:p>
          <a:p>
            <a:pPr marL="0" indent="0">
              <a:buFont typeface="Wingdings" panose="05000000000000000000" pitchFamily="2" charset="2"/>
              <a:buNone/>
            </a:pPr>
            <a:endParaRPr lang="ru-RU" altLang="ru-RU" sz="2400" b="1" dirty="0">
              <a:solidFill>
                <a:srgbClr val="FF3300"/>
              </a:solidFill>
              <a:latin typeface="Century Gothic" panose="020B0502020202020204" pitchFamily="34" charset="0"/>
            </a:endParaRPr>
          </a:p>
          <a:p>
            <a:pPr marL="0" indent="0">
              <a:buFont typeface="Wingdings" panose="05000000000000000000" pitchFamily="2" charset="2"/>
              <a:buNone/>
            </a:pPr>
            <a:endParaRPr lang="ru-RU" altLang="ru-RU" sz="2400" b="1" dirty="0">
              <a:solidFill>
                <a:srgbClr val="FF330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7664" y="260648"/>
            <a:ext cx="2017951" cy="96325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488"/>
          <a:stretch/>
        </p:blipFill>
        <p:spPr>
          <a:xfrm>
            <a:off x="104398" y="1485420"/>
            <a:ext cx="5020331" cy="20577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/>
          <a:srcRect l="58269"/>
          <a:stretch/>
        </p:blipFill>
        <p:spPr>
          <a:xfrm>
            <a:off x="474311" y="4005064"/>
            <a:ext cx="4431611" cy="241416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779912" y="260648"/>
            <a:ext cx="5364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Тариф «Привилегия»</a:t>
            </a:r>
            <a:endParaRPr lang="ru-RU" sz="36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5280022" y="1145357"/>
            <a:ext cx="3708685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 smtClean="0"/>
              <a:t>Поддержка 24/7 индивидуальным менеджером и закрепленным специалистом</a:t>
            </a:r>
          </a:p>
          <a:p>
            <a:endParaRPr lang="ru-RU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 smtClean="0"/>
              <a:t>Внеочередная обработка вопросов на линии консультаций</a:t>
            </a:r>
          </a:p>
          <a:p>
            <a:endParaRPr lang="ru-RU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 smtClean="0"/>
              <a:t>Консультации специалистов по вашему телефонному звонку</a:t>
            </a:r>
          </a:p>
          <a:p>
            <a:endParaRPr lang="ru-RU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 smtClean="0"/>
              <a:t>Максимально оперативное обновление типовых и нетиповых конфигураций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dirty="0" smtClean="0"/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564316" y="583813"/>
            <a:ext cx="8424391" cy="2303016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endParaRPr lang="ru-RU" altLang="ru-RU" sz="2400" b="1" dirty="0">
              <a:solidFill>
                <a:srgbClr val="FF3300"/>
              </a:solidFill>
              <a:latin typeface="Century Gothic" panose="020B0502020202020204" pitchFamily="34" charset="0"/>
            </a:endParaRPr>
          </a:p>
          <a:p>
            <a:pPr marL="0" indent="0">
              <a:buFont typeface="Wingdings" panose="05000000000000000000" pitchFamily="2" charset="2"/>
              <a:buNone/>
            </a:pPr>
            <a:endParaRPr lang="ru-RU" altLang="ru-RU" sz="2400" b="1" dirty="0">
              <a:solidFill>
                <a:srgbClr val="FF3300"/>
              </a:solidFill>
              <a:latin typeface="Century Gothic" panose="020B0502020202020204" pitchFamily="34" charset="0"/>
            </a:endParaRPr>
          </a:p>
          <a:p>
            <a:pPr marL="0" indent="0">
              <a:buFont typeface="Wingdings" panose="05000000000000000000" pitchFamily="2" charset="2"/>
              <a:buNone/>
            </a:pPr>
            <a:endParaRPr lang="ru-RU" altLang="ru-RU" sz="2400" b="1" dirty="0">
              <a:solidFill>
                <a:srgbClr val="FF330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7664" y="260648"/>
            <a:ext cx="2017951" cy="96325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562775" y="419107"/>
            <a:ext cx="55783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54 – ФЗ Онлайн кассы</a:t>
            </a:r>
            <a:endParaRPr lang="ru-RU" sz="36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564316" y="1484784"/>
            <a:ext cx="825615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 новых закона: </a:t>
            </a:r>
          </a:p>
          <a:p>
            <a:r>
              <a:rPr lang="ru-RU" b="1" dirty="0" smtClean="0"/>
              <a:t>337 ФЗ – отсрочка по применению онлайн касс до 01.07.2019  </a:t>
            </a:r>
            <a:r>
              <a:rPr lang="ru-RU" dirty="0" smtClean="0"/>
              <a:t>организации и ИП на ЕНВД (кроме розничной торговли и общественного питания)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 smtClean="0"/>
              <a:t>ИП на ЕНВД без наемных сотрудников, осуществляющие розничную </a:t>
            </a:r>
            <a:r>
              <a:rPr lang="ru-RU" dirty="0"/>
              <a:t>т</a:t>
            </a:r>
            <a:r>
              <a:rPr lang="ru-RU" dirty="0" smtClean="0"/>
              <a:t>орговлю и услуги по общественному питанию. Если принимает сотрудника, то в течении 30 дней обязан подключить онлайн-кассу!!!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 smtClean="0"/>
              <a:t>ИП на ПСН </a:t>
            </a:r>
            <a:r>
              <a:rPr lang="ru-RU" dirty="0"/>
              <a:t>(кроме розничной торговли и общественного питания</a:t>
            </a:r>
            <a:r>
              <a:rPr lang="ru-RU" dirty="0" smtClean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 smtClean="0"/>
              <a:t>Организации и ИП оказывающие услуги и выдающие БСО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 err="1" smtClean="0"/>
              <a:t>Вендинг</a:t>
            </a:r>
            <a:r>
              <a:rPr lang="ru-RU" dirty="0" smtClean="0"/>
              <a:t> (</a:t>
            </a:r>
            <a:r>
              <a:rPr lang="ru-RU" dirty="0" err="1" smtClean="0"/>
              <a:t>самозанятые</a:t>
            </a:r>
            <a:r>
              <a:rPr lang="ru-RU" dirty="0" smtClean="0"/>
              <a:t>)</a:t>
            </a:r>
          </a:p>
          <a:p>
            <a:endParaRPr lang="ru-RU" dirty="0" smtClean="0"/>
          </a:p>
          <a:p>
            <a:r>
              <a:rPr lang="ru-RU" b="1" dirty="0" smtClean="0"/>
              <a:t>349-ФЗ – налоговый вычет 18000 для ИП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357817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564316" y="583813"/>
            <a:ext cx="8424391" cy="2303016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endParaRPr lang="ru-RU" altLang="ru-RU" sz="2400" b="1" dirty="0">
              <a:solidFill>
                <a:srgbClr val="FF3300"/>
              </a:solidFill>
              <a:latin typeface="Century Gothic" panose="020B0502020202020204" pitchFamily="34" charset="0"/>
            </a:endParaRPr>
          </a:p>
          <a:p>
            <a:pPr marL="0" indent="0">
              <a:buFont typeface="Wingdings" panose="05000000000000000000" pitchFamily="2" charset="2"/>
              <a:buNone/>
            </a:pPr>
            <a:endParaRPr lang="ru-RU" altLang="ru-RU" sz="2400" b="1" dirty="0">
              <a:solidFill>
                <a:srgbClr val="FF3300"/>
              </a:solidFill>
              <a:latin typeface="Century Gothic" panose="020B0502020202020204" pitchFamily="34" charset="0"/>
            </a:endParaRPr>
          </a:p>
          <a:p>
            <a:pPr marL="0" indent="0">
              <a:buFont typeface="Wingdings" panose="05000000000000000000" pitchFamily="2" charset="2"/>
              <a:buNone/>
            </a:pPr>
            <a:endParaRPr lang="ru-RU" altLang="ru-RU" sz="2400" b="1" dirty="0">
              <a:solidFill>
                <a:srgbClr val="FF330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7664" y="260648"/>
            <a:ext cx="2017951" cy="96325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562775" y="419107"/>
            <a:ext cx="55783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54 – ФЗ Онлайн кассы</a:t>
            </a:r>
            <a:endParaRPr lang="ru-RU" sz="36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564316" y="1484784"/>
            <a:ext cx="825615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 результатам работы в рамках 54-ФЗ </a:t>
            </a:r>
          </a:p>
          <a:p>
            <a:endParaRPr lang="ru-RU" b="1" dirty="0"/>
          </a:p>
          <a:p>
            <a:r>
              <a:rPr lang="ru-RU" b="1" dirty="0" smtClean="0"/>
              <a:t>За 2017 год подключено 1,5 млн ККТ (ФНС ожидало 1,15 млн)</a:t>
            </a:r>
          </a:p>
          <a:p>
            <a:endParaRPr lang="ru-RU" b="1" dirty="0" smtClean="0"/>
          </a:p>
          <a:p>
            <a:r>
              <a:rPr lang="ru-RU" dirty="0" smtClean="0"/>
              <a:t>Ошиблись в планировании на 20-30 процентов, что вызвало дефицит ФН в пиковый период.</a:t>
            </a:r>
          </a:p>
          <a:p>
            <a:endParaRPr lang="ru-RU" dirty="0"/>
          </a:p>
          <a:p>
            <a:r>
              <a:rPr lang="ru-RU" dirty="0" smtClean="0"/>
              <a:t>К 01.07.2018 году ожидается второй поток, поэтому необходимо заранее продумывать и оформлять </a:t>
            </a:r>
            <a:r>
              <a:rPr lang="ru-RU" dirty="0" err="1" smtClean="0"/>
              <a:t>предзаказы</a:t>
            </a:r>
            <a:r>
              <a:rPr lang="ru-RU" dirty="0" smtClean="0"/>
              <a:t> на ККТ.</a:t>
            </a:r>
          </a:p>
          <a:p>
            <a:endParaRPr lang="ru-RU" dirty="0"/>
          </a:p>
          <a:p>
            <a:r>
              <a:rPr lang="ru-RU" dirty="0" smtClean="0"/>
              <a:t> Уже сейчас прием заказов идет на апрель 2018 года, т.к. январские праздники на носу, далее новый год в Китае (3 недели февраля).</a:t>
            </a:r>
          </a:p>
          <a:p>
            <a:endParaRPr lang="ru-RU" dirty="0"/>
          </a:p>
          <a:p>
            <a:r>
              <a:rPr lang="ru-RU" dirty="0" smtClean="0"/>
              <a:t>Рынок ККТ: 39% </a:t>
            </a:r>
            <a:r>
              <a:rPr lang="ru-RU" dirty="0" err="1" smtClean="0"/>
              <a:t>Атол</a:t>
            </a:r>
            <a:r>
              <a:rPr lang="ru-RU" dirty="0" smtClean="0"/>
              <a:t>; 23 % - </a:t>
            </a:r>
            <a:r>
              <a:rPr lang="ru-RU" dirty="0" err="1" smtClean="0"/>
              <a:t>ШтрихМ</a:t>
            </a:r>
            <a:r>
              <a:rPr lang="ru-RU" dirty="0" smtClean="0"/>
              <a:t>; 6%- </a:t>
            </a:r>
            <a:r>
              <a:rPr lang="ru-RU" dirty="0" err="1" smtClean="0"/>
              <a:t>ВикиПринт</a:t>
            </a:r>
            <a:r>
              <a:rPr lang="ru-RU" dirty="0" smtClean="0"/>
              <a:t>; 6%-</a:t>
            </a:r>
            <a:r>
              <a:rPr lang="ru-RU" dirty="0" err="1" smtClean="0"/>
              <a:t>Эвотор</a:t>
            </a:r>
            <a:r>
              <a:rPr lang="ru-RU" dirty="0" smtClean="0"/>
              <a:t>, остальные по 1-2 % прочие 36 производителей ККТ.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4346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564316" y="583813"/>
            <a:ext cx="8424391" cy="2303016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endParaRPr lang="ru-RU" altLang="ru-RU" sz="2400" b="1" dirty="0">
              <a:solidFill>
                <a:srgbClr val="FF3300"/>
              </a:solidFill>
              <a:latin typeface="Century Gothic" panose="020B0502020202020204" pitchFamily="34" charset="0"/>
            </a:endParaRPr>
          </a:p>
          <a:p>
            <a:pPr marL="0" indent="0">
              <a:buFont typeface="Wingdings" panose="05000000000000000000" pitchFamily="2" charset="2"/>
              <a:buNone/>
            </a:pPr>
            <a:endParaRPr lang="ru-RU" altLang="ru-RU" sz="2400" b="1" dirty="0">
              <a:solidFill>
                <a:srgbClr val="FF3300"/>
              </a:solidFill>
              <a:latin typeface="Century Gothic" panose="020B0502020202020204" pitchFamily="34" charset="0"/>
            </a:endParaRPr>
          </a:p>
          <a:p>
            <a:pPr marL="0" indent="0">
              <a:buFont typeface="Wingdings" panose="05000000000000000000" pitchFamily="2" charset="2"/>
              <a:buNone/>
            </a:pPr>
            <a:endParaRPr lang="ru-RU" altLang="ru-RU" sz="2400" b="1" dirty="0">
              <a:solidFill>
                <a:srgbClr val="FF330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7664" y="260648"/>
            <a:ext cx="2017951" cy="96325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562775" y="419107"/>
            <a:ext cx="55783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54 – ФЗ Онлайн кассы</a:t>
            </a:r>
            <a:endParaRPr lang="ru-RU" sz="36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564316" y="1484784"/>
            <a:ext cx="82561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8263" t="24789" r="6688" b="12181"/>
          <a:stretch/>
        </p:blipFill>
        <p:spPr>
          <a:xfrm>
            <a:off x="803962" y="1382358"/>
            <a:ext cx="7776864" cy="324036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62993" y="4712109"/>
            <a:ext cx="8256156" cy="1623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Без проводов</a:t>
            </a:r>
          </a:p>
          <a:p>
            <a:r>
              <a:rPr lang="ru-RU" dirty="0"/>
              <a:t>Работайте как вам удобно: касса не зависит от розетки, вы можете поставить ее куда угодно. Торгуйте в любом месте — на рынке, в палатке, на фестивале. А если отключат электричество, торговля не встанет — </a:t>
            </a:r>
            <a:r>
              <a:rPr lang="ru-RU" dirty="0" err="1"/>
              <a:t>Эвотор</a:t>
            </a:r>
            <a:r>
              <a:rPr lang="ru-RU" dirty="0"/>
              <a:t> 7.3 работает от аккумуляторов до 14 часов. </a:t>
            </a:r>
          </a:p>
        </p:txBody>
      </p:sp>
    </p:spTree>
    <p:extLst>
      <p:ext uri="{BB962C8B-B14F-4D97-AF65-F5344CB8AC3E}">
        <p14:creationId xmlns:p14="http://schemas.microsoft.com/office/powerpoint/2010/main" val="2801687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564316" y="583813"/>
            <a:ext cx="8424391" cy="2303016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endParaRPr lang="ru-RU" altLang="ru-RU" sz="2400" b="1" dirty="0">
              <a:solidFill>
                <a:srgbClr val="FF3300"/>
              </a:solidFill>
              <a:latin typeface="Century Gothic" panose="020B0502020202020204" pitchFamily="34" charset="0"/>
            </a:endParaRPr>
          </a:p>
          <a:p>
            <a:pPr marL="0" indent="0">
              <a:buFont typeface="Wingdings" panose="05000000000000000000" pitchFamily="2" charset="2"/>
              <a:buNone/>
            </a:pPr>
            <a:endParaRPr lang="ru-RU" altLang="ru-RU" sz="2400" b="1" dirty="0">
              <a:solidFill>
                <a:srgbClr val="FF3300"/>
              </a:solidFill>
              <a:latin typeface="Century Gothic" panose="020B0502020202020204" pitchFamily="34" charset="0"/>
            </a:endParaRPr>
          </a:p>
          <a:p>
            <a:pPr marL="0" indent="0">
              <a:buFont typeface="Wingdings" panose="05000000000000000000" pitchFamily="2" charset="2"/>
              <a:buNone/>
            </a:pPr>
            <a:endParaRPr lang="ru-RU" altLang="ru-RU" sz="2400" b="1" dirty="0">
              <a:solidFill>
                <a:srgbClr val="FF330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7664" y="260648"/>
            <a:ext cx="2017951" cy="96325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562775" y="419107"/>
            <a:ext cx="55783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54 – ФЗ Онлайн кассы</a:t>
            </a:r>
            <a:endParaRPr lang="ru-RU" sz="36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564316" y="1484784"/>
            <a:ext cx="82561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34250" t="24788" r="32675" b="26188"/>
          <a:stretch/>
        </p:blipFill>
        <p:spPr>
          <a:xfrm>
            <a:off x="396081" y="1626688"/>
            <a:ext cx="3024336" cy="252028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96081" y="4288873"/>
            <a:ext cx="31666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Цена: от 20 400 руб.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/>
          <a:srcRect l="9838" t="14983" r="50000" b="19186"/>
          <a:stretch/>
        </p:blipFill>
        <p:spPr>
          <a:xfrm>
            <a:off x="5911829" y="1718623"/>
            <a:ext cx="2892702" cy="266582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895888" y="4384447"/>
            <a:ext cx="3092819" cy="412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Цена: от </a:t>
            </a:r>
            <a:r>
              <a:rPr lang="ru-RU" dirty="0" smtClean="0"/>
              <a:t>13 990 руб</a:t>
            </a:r>
            <a:r>
              <a:rPr lang="ru-RU" dirty="0"/>
              <a:t>.</a:t>
            </a:r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/>
          <a:srcRect l="18500" t="13858" r="42125" b="30390"/>
          <a:stretch/>
        </p:blipFill>
        <p:spPr>
          <a:xfrm>
            <a:off x="2815485" y="4021033"/>
            <a:ext cx="3096344" cy="2464883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5730276" y="6285861"/>
            <a:ext cx="260917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Цена: от </a:t>
            </a:r>
            <a:r>
              <a:rPr lang="ru-RU" dirty="0" smtClean="0"/>
              <a:t>20 490 руб</a:t>
            </a:r>
            <a:r>
              <a:rPr lang="ru-RU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8547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1303_Шаблон">
  <a:themeElements>
    <a:clrScheme name="1_1303_Шаблон 1">
      <a:dk1>
        <a:srgbClr val="5F0000"/>
      </a:dk1>
      <a:lt1>
        <a:srgbClr val="FFFFFF"/>
      </a:lt1>
      <a:dk2>
        <a:srgbClr val="CC3300"/>
      </a:dk2>
      <a:lt2>
        <a:srgbClr val="808080"/>
      </a:lt2>
      <a:accent1>
        <a:srgbClr val="F9E383"/>
      </a:accent1>
      <a:accent2>
        <a:srgbClr val="369900"/>
      </a:accent2>
      <a:accent3>
        <a:srgbClr val="FFFFFF"/>
      </a:accent3>
      <a:accent4>
        <a:srgbClr val="500000"/>
      </a:accent4>
      <a:accent5>
        <a:srgbClr val="FBEFC1"/>
      </a:accent5>
      <a:accent6>
        <a:srgbClr val="308A00"/>
      </a:accent6>
      <a:hlink>
        <a:srgbClr val="0033CC"/>
      </a:hlink>
      <a:folHlink>
        <a:srgbClr val="CC3300"/>
      </a:folHlink>
    </a:clrScheme>
    <a:fontScheme name="1_1303_Шаблон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9E383">
            <a:alpha val="50000"/>
          </a:srgbClr>
        </a:solidFill>
        <a:ln w="44450" cap="flat" cmpd="sng" algn="ctr">
          <a:solidFill>
            <a:srgbClr val="CC33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1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ru-RU" altLang="ru-RU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9E383">
            <a:alpha val="50000"/>
          </a:srgbClr>
        </a:solidFill>
        <a:ln w="44450" cap="flat" cmpd="sng" algn="ctr">
          <a:solidFill>
            <a:srgbClr val="CC33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1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ru-RU" altLang="ru-RU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1303_Шаблон 1">
        <a:dk1>
          <a:srgbClr val="5F0000"/>
        </a:dk1>
        <a:lt1>
          <a:srgbClr val="FFFFFF"/>
        </a:lt1>
        <a:dk2>
          <a:srgbClr val="CC3300"/>
        </a:dk2>
        <a:lt2>
          <a:srgbClr val="808080"/>
        </a:lt2>
        <a:accent1>
          <a:srgbClr val="F9E383"/>
        </a:accent1>
        <a:accent2>
          <a:srgbClr val="369900"/>
        </a:accent2>
        <a:accent3>
          <a:srgbClr val="FFFFFF"/>
        </a:accent3>
        <a:accent4>
          <a:srgbClr val="500000"/>
        </a:accent4>
        <a:accent5>
          <a:srgbClr val="FBEFC1"/>
        </a:accent5>
        <a:accent6>
          <a:srgbClr val="308A00"/>
        </a:accent6>
        <a:hlink>
          <a:srgbClr val="0033CC"/>
        </a:hlink>
        <a:folHlink>
          <a:srgbClr val="CC3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914_шаблон">
  <a:themeElements>
    <a:clrScheme name="914_шаблон 1">
      <a:dk1>
        <a:srgbClr val="5F0000"/>
      </a:dk1>
      <a:lt1>
        <a:srgbClr val="FFFFFF"/>
      </a:lt1>
      <a:dk2>
        <a:srgbClr val="CC3300"/>
      </a:dk2>
      <a:lt2>
        <a:srgbClr val="808080"/>
      </a:lt2>
      <a:accent1>
        <a:srgbClr val="F9E383"/>
      </a:accent1>
      <a:accent2>
        <a:srgbClr val="369900"/>
      </a:accent2>
      <a:accent3>
        <a:srgbClr val="FFFFFF"/>
      </a:accent3>
      <a:accent4>
        <a:srgbClr val="500000"/>
      </a:accent4>
      <a:accent5>
        <a:srgbClr val="FBEFC1"/>
      </a:accent5>
      <a:accent6>
        <a:srgbClr val="308A00"/>
      </a:accent6>
      <a:hlink>
        <a:srgbClr val="0033CC"/>
      </a:hlink>
      <a:folHlink>
        <a:srgbClr val="CC3300"/>
      </a:folHlink>
    </a:clrScheme>
    <a:fontScheme name="914_шаблон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9E383">
            <a:alpha val="50000"/>
          </a:srgbClr>
        </a:solidFill>
        <a:ln w="44450" cap="flat" cmpd="sng" algn="ctr">
          <a:solidFill>
            <a:srgbClr val="CC33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1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ru-RU" altLang="ru-RU" sz="2000" b="1" i="0" u="none" strike="noStrike" cap="none" normalizeH="0" baseline="0" smtClean="0">
            <a:ln>
              <a:noFill/>
            </a:ln>
            <a:solidFill>
              <a:srgbClr val="008000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9E383">
            <a:alpha val="50000"/>
          </a:srgbClr>
        </a:solidFill>
        <a:ln w="44450" cap="flat" cmpd="sng" algn="ctr">
          <a:solidFill>
            <a:srgbClr val="CC33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1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ru-RU" altLang="ru-RU" sz="2000" b="1" i="0" u="none" strike="noStrike" cap="none" normalizeH="0" baseline="0" smtClean="0">
            <a:ln>
              <a:noFill/>
            </a:ln>
            <a:solidFill>
              <a:srgbClr val="008000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914_шаблон 1">
        <a:dk1>
          <a:srgbClr val="5F0000"/>
        </a:dk1>
        <a:lt1>
          <a:srgbClr val="FFFFFF"/>
        </a:lt1>
        <a:dk2>
          <a:srgbClr val="CC3300"/>
        </a:dk2>
        <a:lt2>
          <a:srgbClr val="808080"/>
        </a:lt2>
        <a:accent1>
          <a:srgbClr val="F9E383"/>
        </a:accent1>
        <a:accent2>
          <a:srgbClr val="369900"/>
        </a:accent2>
        <a:accent3>
          <a:srgbClr val="FFFFFF"/>
        </a:accent3>
        <a:accent4>
          <a:srgbClr val="500000"/>
        </a:accent4>
        <a:accent5>
          <a:srgbClr val="FBEFC1"/>
        </a:accent5>
        <a:accent6>
          <a:srgbClr val="308A00"/>
        </a:accent6>
        <a:hlink>
          <a:srgbClr val="0033CC"/>
        </a:hlink>
        <a:folHlink>
          <a:srgbClr val="CC3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1">
  <a:themeElements>
    <a:clrScheme name="white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whi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699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altLang="ru-RU" sz="4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699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altLang="ru-RU" sz="4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whit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hit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hit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hit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hit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hit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hit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Тема1" id="{9B9D9A17-5B11-4B3E-B534-304946DBBC03}" vid="{329C762F-8830-4F80-901B-BE2CCDB0B0D7}"/>
    </a:ext>
  </a:extLst>
</a:theme>
</file>

<file path=ppt/theme/theme4.xml><?xml version="1.0" encoding="utf-8"?>
<a:theme xmlns:a="http://schemas.openxmlformats.org/drawingml/2006/main" name="1_Специальное оформление">
  <a:themeElements>
    <a:clrScheme name="1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Специальное оформление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699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altLang="ru-RU" sz="4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699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altLang="ru-RU" sz="4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1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1303_Шаблон</Template>
  <TotalTime>4965</TotalTime>
  <Words>2560</Words>
  <Application>Microsoft Office PowerPoint</Application>
  <PresentationFormat>Экран (4:3)</PresentationFormat>
  <Paragraphs>303</Paragraphs>
  <Slides>27</Slides>
  <Notes>27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27</vt:i4>
      </vt:variant>
    </vt:vector>
  </HeadingPairs>
  <TitlesOfParts>
    <vt:vector size="36" baseType="lpstr">
      <vt:lpstr>Arial</vt:lpstr>
      <vt:lpstr>Calibri</vt:lpstr>
      <vt:lpstr>Century Gothic</vt:lpstr>
      <vt:lpstr>Times New Roman</vt:lpstr>
      <vt:lpstr>Wingdings</vt:lpstr>
      <vt:lpstr>1_1303_Шаблон</vt:lpstr>
      <vt:lpstr>914_шаблон</vt:lpstr>
      <vt:lpstr>Тема1</vt:lpstr>
      <vt:lpstr>1_Специальное оформление</vt:lpstr>
      <vt:lpstr> Всероссийский  Зимний Единый  Семинар 1С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1C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Единый семинар</dc:title>
  <dc:creator>Мария Эсмонтова</dc:creator>
  <cp:lastModifiedBy>Мария Эсмонтова</cp:lastModifiedBy>
  <cp:revision>230</cp:revision>
  <dcterms:created xsi:type="dcterms:W3CDTF">2013-02-20T13:48:48Z</dcterms:created>
  <dcterms:modified xsi:type="dcterms:W3CDTF">2017-12-19T21:46:48Z</dcterms:modified>
</cp:coreProperties>
</file>